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1867" r:id="rId2"/>
    <p:sldId id="1868" r:id="rId3"/>
    <p:sldId id="3398" r:id="rId4"/>
    <p:sldId id="1869" r:id="rId5"/>
    <p:sldId id="3080" r:id="rId6"/>
    <p:sldId id="3082" r:id="rId7"/>
    <p:sldId id="3084" r:id="rId8"/>
    <p:sldId id="3085" r:id="rId9"/>
    <p:sldId id="3394" r:id="rId10"/>
    <p:sldId id="3081" r:id="rId11"/>
    <p:sldId id="3083" r:id="rId12"/>
    <p:sldId id="3395" r:id="rId13"/>
    <p:sldId id="3396" r:id="rId14"/>
    <p:sldId id="3397" r:id="rId15"/>
    <p:sldId id="2238" r:id="rId16"/>
    <p:sldId id="1871" r:id="rId17"/>
    <p:sldId id="2244" r:id="rId18"/>
    <p:sldId id="33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C21"/>
    <a:srgbClr val="692B8B"/>
    <a:srgbClr val="FEF102"/>
    <a:srgbClr val="F38120"/>
    <a:srgbClr val="242021"/>
    <a:srgbClr val="03ADE9"/>
    <a:srgbClr val="02A4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83051" autoAdjust="0"/>
  </p:normalViewPr>
  <p:slideViewPr>
    <p:cSldViewPr snapToGrid="0">
      <p:cViewPr>
        <p:scale>
          <a:sx n="90" d="100"/>
          <a:sy n="90" d="100"/>
        </p:scale>
        <p:origin x="2164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5044F1-B6AF-4EB8-B9D1-F92009D44A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B141C2-F61C-476A-B510-E138E1380F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4154CE-0FBD-47F2-887B-344E19C028A9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FF7C41B-EC12-4242-A4B1-D693C1FBEA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71C339C-DE40-4E1F-BB97-B0D77A205E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673E5-AFF1-4C78-9679-C4F7096CEF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2FBBB-33A4-443B-802C-235CA1E8D0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F6213-6612-4C9E-B265-4C195431A15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tubetimeus/status/1111785671650242560?s=11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https://twitter.com/tubetimeus/status/1111785671650242560?s=11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E0BAEE-E357-4D27-A430-7718AB2239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74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4EB9B-2D48-46C7-9D50-CAAD0D60ED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93B1C3-89CE-4D90-802D-62ED6EA44E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CF929-D386-4658-9497-6C7CFAB52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4D866D-132A-4342-921E-F21A37FFB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A6A3A-C785-481B-9219-D745CF1E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23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E0ED-D870-45B0-B100-22FB59D3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74EE71-6F75-4354-A798-6CABCF5ED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C9EC8E-B019-422B-BA3D-543C3F4A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61943A-C733-40AD-9831-191E4B1F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40504A-EECC-4DB2-8B42-6AAA3AD49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72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19585C-A800-4748-BCA8-08C87DF644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D634B3-DE96-4765-89B4-331884FC1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44ACA-5BE9-4A04-AF0B-6E495304A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F1E0C-8D48-4F14-845C-0CE6CBE1F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E0039-F485-41B5-AEE3-A943FA0F0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03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190317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6C81-72E5-4220-A5C6-3ED64A155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84E9B-092A-4172-BF1B-FA678CC5D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4AD8C-4ADE-415D-8ABC-3797DC0B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D26ED-21B7-401B-B042-AA53599A2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263A8E-0FC9-4625-9614-E7AC517CD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33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6A25-97E6-46C3-82D1-07B5BC29D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C3ED1-8D0A-4F06-BA97-022998C9A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73A5C-3419-4DFD-8A4F-A8C66143E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036348-1387-4B17-BBCB-EEAD9C00D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788BF-1B09-43E6-A9C4-86499DB29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29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00B9D-6D2A-4535-A6B1-18A7A3A82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1AB4-F338-4ED1-B87D-9872E38F2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4C567-FF2F-4DBE-BE3B-E5C927BEA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6599D-538E-48FE-BD59-17A71F633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62593-4792-4447-81AB-5351E0793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BFFB2-0230-4DBE-9D3D-55F1C8DAE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3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0304F-E870-4220-AACD-465D5DCF1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D07FF5-AAF2-48E9-BBCC-5A07920E75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1FAE7-D137-41B1-9361-28545A8B2B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2B12F6-0210-4AF6-955F-BD72045181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4EC048-CFC9-43FA-B844-D8DCCF111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12C54-88C7-4B42-9AE6-5B0811A4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79CFE8-DA4F-4DFB-872B-8325FBEC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F70C7-E010-4E40-BA43-990C48901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625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70CD3-CEEC-4CB9-9EE1-19C920826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FC567C-517B-42DD-B031-3C39F5981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955ECC-F79A-462F-8405-A3F93BEE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A15B8-F9E8-4804-A4E6-D9C414783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514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D02FE3-9C50-4D91-8DD1-3121F7F02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8EDE22-4537-4BC6-96E0-954A7F4B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48085-7802-4E10-B127-E051A7996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29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82915-D768-46E7-A849-ADDC92D15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C87D5-E6F7-49B9-AA5A-C213A4D6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61A991-3F05-4FB6-8227-1E300DA32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8EF01-8393-4F02-BBCA-568E7C55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4F2A3-CF96-42B2-952A-887DF7B6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3429E-4325-4AE0-9B15-79C84CDC4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87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46A7D-04EA-4D3E-B8CB-4B8EE2E4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D377E-3B1C-44B2-A7BC-6F98C19D34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18315-2B57-4E7F-9B11-56BF1DB84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D8582A-C57C-4754-B3C0-FE955BE85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44BD9-851E-48BD-8306-21B745EAC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04123-E916-472E-ABD7-58D8ECD6D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35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F080A-62CA-43CF-9B82-DEB2C3210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83BEB3-5A99-4A09-AF29-B22015B12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DE0F1A-4FA7-43CB-9657-109FA38517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F4E8F6-693E-411E-AFEF-F853D4556066}" type="datetimeFigureOut">
              <a:rPr lang="en-US" smtClean="0"/>
              <a:t>4/5/2021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56648-6C77-4F23-BB96-497B645EFE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75924-4449-47F5-B90C-63D6BC27C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B674-D1C6-4584-8FDE-4D8D52C965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93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36" y="677878"/>
            <a:ext cx="2970938" cy="5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resistor?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11822" y="2023177"/>
            <a:ext cx="7223760" cy="3664824"/>
            <a:chOff x="0" y="1935952"/>
            <a:chExt cx="9144000" cy="4639015"/>
          </a:xfrm>
        </p:grpSpPr>
        <p:pic>
          <p:nvPicPr>
            <p:cNvPr id="6" name="Picture 7" descr="http://ecee.colorado.edu/~mathys/ecen1400/labs/resxb.jpg"/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35952"/>
              <a:ext cx="9144000" cy="4160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Brace 6"/>
            <p:cNvSpPr/>
            <p:nvPr/>
          </p:nvSpPr>
          <p:spPr>
            <a:xfrm rot="5400000">
              <a:off x="2468186" y="4227477"/>
              <a:ext cx="280332" cy="403860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ight Brace 7"/>
            <p:cNvSpPr/>
            <p:nvPr/>
          </p:nvSpPr>
          <p:spPr>
            <a:xfrm rot="5400000">
              <a:off x="5585108" y="5647451"/>
              <a:ext cx="280332" cy="1198652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6720402" y="6015609"/>
              <a:ext cx="280332" cy="462337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ight Brace 9"/>
            <p:cNvSpPr/>
            <p:nvPr/>
          </p:nvSpPr>
          <p:spPr>
            <a:xfrm rot="5400000">
              <a:off x="7787202" y="6015609"/>
              <a:ext cx="280332" cy="462337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791172" y="6400798"/>
              <a:ext cx="163435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/>
                </a:rPr>
                <a:t>¼ W resistors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933397" y="6400800"/>
              <a:ext cx="163435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/>
                </a:rPr>
                <a:t>½ W resistors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47284" y="6405690"/>
              <a:ext cx="163435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/>
                </a:rPr>
                <a:t>4 W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122649" y="6405690"/>
              <a:ext cx="163435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1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/>
                </a:rPr>
                <a:t>5 W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35902" y="1035498"/>
            <a:ext cx="11775881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Resistors limit the flow of electrons through a circuit by converting electrical energy to thermal energy (heat).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7676374" y="1978465"/>
            <a:ext cx="4235409" cy="4661175"/>
          </a:xfrm>
        </p:spPr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Resistors have no polarity </a:t>
            </a:r>
            <a:r>
              <a:rPr lang="en-US" sz="2100" dirty="0">
                <a:ea typeface="Segoe UI Semibold" charset="0"/>
              </a:rPr>
              <a:t>so you can put them into a circuit in either orientation.</a:t>
            </a:r>
          </a:p>
          <a:p>
            <a:pPr>
              <a:spcAft>
                <a:spcPts val="1500"/>
              </a:spcAft>
            </a:pPr>
            <a:r>
              <a:rPr lang="en-US" sz="2100" dirty="0">
                <a:ea typeface="Segoe UI Semibold" charset="0"/>
              </a:rPr>
              <a:t>Resistors are characterized by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resistance value (in Ohms or Ω) </a:t>
            </a:r>
            <a:r>
              <a:rPr lang="en-US" sz="2100" dirty="0">
                <a:ea typeface="Segoe UI Semibold" charset="0"/>
              </a:rPr>
              <a:t>and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maximum power capacity (in Watts), </a:t>
            </a:r>
            <a:r>
              <a:rPr lang="en-US" sz="2100" dirty="0">
                <a:ea typeface="Segoe UI Semibold" charset="0"/>
              </a:rPr>
              <a:t>which is the maximum rate at which they can convert electrical energy to thermal energy.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938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American-Style Symbol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3459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International-Style Symbol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627168"/>
            <a:ext cx="273215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https://learn.sparkfun.com/tutorials/resistors </a:t>
            </a:r>
          </a:p>
        </p:txBody>
      </p:sp>
    </p:spTree>
    <p:extLst>
      <p:ext uri="{BB962C8B-B14F-4D97-AF65-F5344CB8AC3E}">
        <p14:creationId xmlns:p14="http://schemas.microsoft.com/office/powerpoint/2010/main" val="398814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25E07169-E2E5-44D8-AB87-EDC6D5DE5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500063"/>
            <a:ext cx="10782300" cy="58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48098F-D65D-4ACC-8275-50C6EC503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36657" y="-170121"/>
            <a:ext cx="493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06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128FE7-F3E8-4786-BE30-B0F03BD29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607" y="-741129"/>
            <a:ext cx="4936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12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istor Kit - 1/4W (500 total)">
            <a:extLst>
              <a:ext uri="{FF2B5EF4-FFF2-40B4-BE49-F238E27FC236}">
                <a16:creationId xmlns:a16="http://schemas.microsoft.com/office/drawing/2014/main" id="{1681D508-9FF2-43CD-A80B-7C9E096411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3" r="26760"/>
          <a:stretch/>
        </p:blipFill>
        <p:spPr bwMode="auto">
          <a:xfrm>
            <a:off x="196703" y="2227520"/>
            <a:ext cx="1638767" cy="344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istor Kit - 1/4W (500 total)">
            <a:extLst>
              <a:ext uri="{FF2B5EF4-FFF2-40B4-BE49-F238E27FC236}">
                <a16:creationId xmlns:a16="http://schemas.microsoft.com/office/drawing/2014/main" id="{168E05B8-DFC9-4CF3-974B-6F3ACDAAF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134" y="1775637"/>
            <a:ext cx="4570670" cy="457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B02F10B-F66A-4ED6-B0AE-E46252B8D4C5}"/>
              </a:ext>
            </a:extLst>
          </p:cNvPr>
          <p:cNvGrpSpPr/>
          <p:nvPr/>
        </p:nvGrpSpPr>
        <p:grpSpPr>
          <a:xfrm>
            <a:off x="7005085" y="1183543"/>
            <a:ext cx="5307419" cy="5050678"/>
            <a:chOff x="7600507" y="994144"/>
            <a:chExt cx="4249479" cy="4043915"/>
          </a:xfrm>
        </p:grpSpPr>
        <p:pic>
          <p:nvPicPr>
            <p:cNvPr id="2054" name="Picture 6">
              <a:extLst>
                <a:ext uri="{FF2B5EF4-FFF2-40B4-BE49-F238E27FC236}">
                  <a16:creationId xmlns:a16="http://schemas.microsoft.com/office/drawing/2014/main" id="{61F39918-B1A8-4C0B-AC4D-CCB3D168F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0507" y="1089836"/>
              <a:ext cx="3948223" cy="3948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8347254-D32A-4512-A015-9CA1AD8B0A09}"/>
                </a:ext>
              </a:extLst>
            </p:cNvPr>
            <p:cNvSpPr/>
            <p:nvPr/>
          </p:nvSpPr>
          <p:spPr>
            <a:xfrm>
              <a:off x="9882963" y="994144"/>
              <a:ext cx="1967023" cy="1812851"/>
            </a:xfrm>
            <a:custGeom>
              <a:avLst/>
              <a:gdLst>
                <a:gd name="connsiteX0" fmla="*/ 430618 w 1967023"/>
                <a:gd name="connsiteY0" fmla="*/ 0 h 1812851"/>
                <a:gd name="connsiteX1" fmla="*/ 430618 w 1967023"/>
                <a:gd name="connsiteY1" fmla="*/ 0 h 1812851"/>
                <a:gd name="connsiteX2" fmla="*/ 207335 w 1967023"/>
                <a:gd name="connsiteY2" fmla="*/ 180754 h 1812851"/>
                <a:gd name="connsiteX3" fmla="*/ 31897 w 1967023"/>
                <a:gd name="connsiteY3" fmla="*/ 680484 h 1812851"/>
                <a:gd name="connsiteX4" fmla="*/ 26581 w 1967023"/>
                <a:gd name="connsiteY4" fmla="*/ 712382 h 1812851"/>
                <a:gd name="connsiteX5" fmla="*/ 26581 w 1967023"/>
                <a:gd name="connsiteY5" fmla="*/ 754912 h 1812851"/>
                <a:gd name="connsiteX6" fmla="*/ 0 w 1967023"/>
                <a:gd name="connsiteY6" fmla="*/ 1323754 h 1812851"/>
                <a:gd name="connsiteX7" fmla="*/ 839972 w 1967023"/>
                <a:gd name="connsiteY7" fmla="*/ 1812851 h 1812851"/>
                <a:gd name="connsiteX8" fmla="*/ 1509823 w 1967023"/>
                <a:gd name="connsiteY8" fmla="*/ 1780954 h 1812851"/>
                <a:gd name="connsiteX9" fmla="*/ 1967023 w 1967023"/>
                <a:gd name="connsiteY9" fmla="*/ 552893 h 1812851"/>
                <a:gd name="connsiteX10" fmla="*/ 430618 w 1967023"/>
                <a:gd name="connsiteY10" fmla="*/ 0 h 18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7023" h="1812851">
                  <a:moveTo>
                    <a:pt x="430618" y="0"/>
                  </a:moveTo>
                  <a:lnTo>
                    <a:pt x="430618" y="0"/>
                  </a:lnTo>
                  <a:cubicBezTo>
                    <a:pt x="356190" y="60251"/>
                    <a:pt x="255745" y="98134"/>
                    <a:pt x="207335" y="180754"/>
                  </a:cubicBezTo>
                  <a:cubicBezTo>
                    <a:pt x="118084" y="333076"/>
                    <a:pt x="88727" y="513337"/>
                    <a:pt x="31897" y="680484"/>
                  </a:cubicBezTo>
                  <a:cubicBezTo>
                    <a:pt x="28427" y="690690"/>
                    <a:pt x="27349" y="701630"/>
                    <a:pt x="26581" y="712382"/>
                  </a:cubicBezTo>
                  <a:cubicBezTo>
                    <a:pt x="25571" y="726523"/>
                    <a:pt x="26581" y="740735"/>
                    <a:pt x="26581" y="754912"/>
                  </a:cubicBezTo>
                  <a:lnTo>
                    <a:pt x="0" y="1323754"/>
                  </a:lnTo>
                  <a:lnTo>
                    <a:pt x="839972" y="1812851"/>
                  </a:lnTo>
                  <a:lnTo>
                    <a:pt x="1509823" y="1780954"/>
                  </a:lnTo>
                  <a:lnTo>
                    <a:pt x="1967023" y="552893"/>
                  </a:lnTo>
                  <a:lnTo>
                    <a:pt x="43061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4EB8B3F-A760-4EBF-B57A-FE68D558DBC2}"/>
              </a:ext>
            </a:extLst>
          </p:cNvPr>
          <p:cNvCxnSpPr/>
          <p:nvPr/>
        </p:nvCxnSpPr>
        <p:spPr>
          <a:xfrm>
            <a:off x="6512439" y="3124642"/>
            <a:ext cx="0" cy="82402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FBF227-D302-4E5C-9EB0-F43EB28412D2}"/>
              </a:ext>
            </a:extLst>
          </p:cNvPr>
          <p:cNvSpPr txBox="1"/>
          <p:nvPr/>
        </p:nvSpPr>
        <p:spPr>
          <a:xfrm>
            <a:off x="1016086" y="390022"/>
            <a:ext cx="430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ebas Neue" panose="020B0606020202050201" pitchFamily="34" charset="0"/>
              </a:rPr>
              <a:t>Sparkfun</a:t>
            </a:r>
            <a:r>
              <a:rPr lang="en-US" sz="2800" dirty="0">
                <a:latin typeface="Bebas Neue" panose="020B0606020202050201" pitchFamily="34" charset="0"/>
              </a:rPr>
              <a:t> resistor kit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383DA-734C-45E5-A99C-00DDF7A18C34}"/>
              </a:ext>
            </a:extLst>
          </p:cNvPr>
          <p:cNvSpPr txBox="1"/>
          <p:nvPr/>
        </p:nvSpPr>
        <p:spPr>
          <a:xfrm>
            <a:off x="255753" y="866546"/>
            <a:ext cx="584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Resistor kit with 1/4 W carbon film (±5% tolerance)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6F2E5-E0E7-47F1-8F9E-90F0C2B4F86E}"/>
              </a:ext>
            </a:extLst>
          </p:cNvPr>
          <p:cNvSpPr txBox="1"/>
          <p:nvPr/>
        </p:nvSpPr>
        <p:spPr>
          <a:xfrm>
            <a:off x="7303472" y="386036"/>
            <a:ext cx="43055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Bebas Neue" panose="020B0606020202050201" pitchFamily="34" charset="0"/>
              </a:rPr>
              <a:t>Plusivo</a:t>
            </a:r>
            <a:r>
              <a:rPr lang="en-US" sz="2800" dirty="0">
                <a:latin typeface="Bebas Neue" panose="020B0606020202050201" pitchFamily="34" charset="0"/>
              </a:rPr>
              <a:t> resistor kit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408CC1-446D-4252-B641-644459456A30}"/>
              </a:ext>
            </a:extLst>
          </p:cNvPr>
          <p:cNvSpPr txBox="1"/>
          <p:nvPr/>
        </p:nvSpPr>
        <p:spPr>
          <a:xfrm>
            <a:off x="6543139" y="862560"/>
            <a:ext cx="5840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Resistor kit with 1/4 W metal film (±1% tolerance)</a:t>
            </a:r>
          </a:p>
        </p:txBody>
      </p:sp>
    </p:spTree>
    <p:extLst>
      <p:ext uri="{BB962C8B-B14F-4D97-AF65-F5344CB8AC3E}">
        <p14:creationId xmlns:p14="http://schemas.microsoft.com/office/powerpoint/2010/main" val="2783207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imajeenyus.com/electronics/20120315_resistor_colour_code/resistor-color-code2.jpg">
            <a:extLst>
              <a:ext uri="{FF2B5EF4-FFF2-40B4-BE49-F238E27FC236}">
                <a16:creationId xmlns:a16="http://schemas.microsoft.com/office/drawing/2014/main" id="{75AF35AB-AE55-43FB-AD14-6633E1C65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" b="131"/>
          <a:stretch/>
        </p:blipFill>
        <p:spPr bwMode="auto">
          <a:xfrm>
            <a:off x="2924089" y="1071818"/>
            <a:ext cx="5317396" cy="433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BDC3B93-F8B4-4EB4-A602-457839B15986}"/>
              </a:ext>
            </a:extLst>
          </p:cNvPr>
          <p:cNvSpPr/>
          <p:nvPr/>
        </p:nvSpPr>
        <p:spPr>
          <a:xfrm>
            <a:off x="4990940" y="1054743"/>
            <a:ext cx="1235075" cy="234950"/>
          </a:xfrm>
          <a:custGeom>
            <a:avLst/>
            <a:gdLst>
              <a:gd name="connsiteX0" fmla="*/ 9525 w 1235075"/>
              <a:gd name="connsiteY0" fmla="*/ 234950 h 234950"/>
              <a:gd name="connsiteX1" fmla="*/ 9525 w 1235075"/>
              <a:gd name="connsiteY1" fmla="*/ 234950 h 234950"/>
              <a:gd name="connsiteX2" fmla="*/ 60325 w 1235075"/>
              <a:gd name="connsiteY2" fmla="*/ 187325 h 234950"/>
              <a:gd name="connsiteX3" fmla="*/ 104775 w 1235075"/>
              <a:gd name="connsiteY3" fmla="*/ 193675 h 234950"/>
              <a:gd name="connsiteX4" fmla="*/ 114300 w 1235075"/>
              <a:gd name="connsiteY4" fmla="*/ 196850 h 234950"/>
              <a:gd name="connsiteX5" fmla="*/ 165100 w 1235075"/>
              <a:gd name="connsiteY5" fmla="*/ 200025 h 234950"/>
              <a:gd name="connsiteX6" fmla="*/ 339725 w 1235075"/>
              <a:gd name="connsiteY6" fmla="*/ 212725 h 234950"/>
              <a:gd name="connsiteX7" fmla="*/ 361950 w 1235075"/>
              <a:gd name="connsiteY7" fmla="*/ 219075 h 234950"/>
              <a:gd name="connsiteX8" fmla="*/ 942975 w 1235075"/>
              <a:gd name="connsiteY8" fmla="*/ 215900 h 234950"/>
              <a:gd name="connsiteX9" fmla="*/ 965200 w 1235075"/>
              <a:gd name="connsiteY9" fmla="*/ 209550 h 234950"/>
              <a:gd name="connsiteX10" fmla="*/ 1009650 w 1235075"/>
              <a:gd name="connsiteY10" fmla="*/ 203200 h 234950"/>
              <a:gd name="connsiteX11" fmla="*/ 1209675 w 1235075"/>
              <a:gd name="connsiteY11" fmla="*/ 200025 h 234950"/>
              <a:gd name="connsiteX12" fmla="*/ 1219200 w 1235075"/>
              <a:gd name="connsiteY12" fmla="*/ 196850 h 234950"/>
              <a:gd name="connsiteX13" fmla="*/ 1225550 w 1235075"/>
              <a:gd name="connsiteY13" fmla="*/ 187325 h 234950"/>
              <a:gd name="connsiteX14" fmla="*/ 1235075 w 1235075"/>
              <a:gd name="connsiteY14" fmla="*/ 180975 h 234950"/>
              <a:gd name="connsiteX15" fmla="*/ 1228725 w 1235075"/>
              <a:gd name="connsiteY15" fmla="*/ 120650 h 234950"/>
              <a:gd name="connsiteX16" fmla="*/ 1216025 w 1235075"/>
              <a:gd name="connsiteY16" fmla="*/ 92075 h 234950"/>
              <a:gd name="connsiteX17" fmla="*/ 1206500 w 1235075"/>
              <a:gd name="connsiteY17" fmla="*/ 85725 h 234950"/>
              <a:gd name="connsiteX18" fmla="*/ 1190625 w 1235075"/>
              <a:gd name="connsiteY18" fmla="*/ 69850 h 234950"/>
              <a:gd name="connsiteX19" fmla="*/ 1181100 w 1235075"/>
              <a:gd name="connsiteY19" fmla="*/ 57150 h 234950"/>
              <a:gd name="connsiteX20" fmla="*/ 1168400 w 1235075"/>
              <a:gd name="connsiteY20" fmla="*/ 47625 h 234950"/>
              <a:gd name="connsiteX21" fmla="*/ 1158875 w 1235075"/>
              <a:gd name="connsiteY21" fmla="*/ 38100 h 234950"/>
              <a:gd name="connsiteX22" fmla="*/ 1149350 w 1235075"/>
              <a:gd name="connsiteY22" fmla="*/ 34925 h 234950"/>
              <a:gd name="connsiteX23" fmla="*/ 1136650 w 1235075"/>
              <a:gd name="connsiteY23" fmla="*/ 28575 h 234950"/>
              <a:gd name="connsiteX24" fmla="*/ 1127125 w 1235075"/>
              <a:gd name="connsiteY24" fmla="*/ 25400 h 234950"/>
              <a:gd name="connsiteX25" fmla="*/ 1108075 w 1235075"/>
              <a:gd name="connsiteY25" fmla="*/ 12700 h 234950"/>
              <a:gd name="connsiteX26" fmla="*/ 1073150 w 1235075"/>
              <a:gd name="connsiteY26" fmla="*/ 6350 h 234950"/>
              <a:gd name="connsiteX27" fmla="*/ 1054100 w 1235075"/>
              <a:gd name="connsiteY27" fmla="*/ 0 h 234950"/>
              <a:gd name="connsiteX28" fmla="*/ 781050 w 1235075"/>
              <a:gd name="connsiteY28" fmla="*/ 3175 h 234950"/>
              <a:gd name="connsiteX29" fmla="*/ 727075 w 1235075"/>
              <a:gd name="connsiteY29" fmla="*/ 6350 h 234950"/>
              <a:gd name="connsiteX30" fmla="*/ 279400 w 1235075"/>
              <a:gd name="connsiteY30" fmla="*/ 9525 h 234950"/>
              <a:gd name="connsiteX31" fmla="*/ 257175 w 1235075"/>
              <a:gd name="connsiteY31" fmla="*/ 12700 h 234950"/>
              <a:gd name="connsiteX32" fmla="*/ 234950 w 1235075"/>
              <a:gd name="connsiteY32" fmla="*/ 22225 h 234950"/>
              <a:gd name="connsiteX33" fmla="*/ 225425 w 1235075"/>
              <a:gd name="connsiteY33" fmla="*/ 25400 h 234950"/>
              <a:gd name="connsiteX34" fmla="*/ 200025 w 1235075"/>
              <a:gd name="connsiteY34" fmla="*/ 38100 h 234950"/>
              <a:gd name="connsiteX35" fmla="*/ 180975 w 1235075"/>
              <a:gd name="connsiteY35" fmla="*/ 41275 h 234950"/>
              <a:gd name="connsiteX36" fmla="*/ 171450 w 1235075"/>
              <a:gd name="connsiteY36" fmla="*/ 47625 h 234950"/>
              <a:gd name="connsiteX37" fmla="*/ 123825 w 1235075"/>
              <a:gd name="connsiteY37" fmla="*/ 63500 h 234950"/>
              <a:gd name="connsiteX38" fmla="*/ 114300 w 1235075"/>
              <a:gd name="connsiteY38" fmla="*/ 66675 h 234950"/>
              <a:gd name="connsiteX39" fmla="*/ 98425 w 1235075"/>
              <a:gd name="connsiteY39" fmla="*/ 69850 h 234950"/>
              <a:gd name="connsiteX40" fmla="*/ 79375 w 1235075"/>
              <a:gd name="connsiteY40" fmla="*/ 76200 h 234950"/>
              <a:gd name="connsiteX41" fmla="*/ 25400 w 1235075"/>
              <a:gd name="connsiteY41" fmla="*/ 85725 h 234950"/>
              <a:gd name="connsiteX42" fmla="*/ 9525 w 1235075"/>
              <a:gd name="connsiteY42" fmla="*/ 101600 h 234950"/>
              <a:gd name="connsiteX43" fmla="*/ 0 w 1235075"/>
              <a:gd name="connsiteY43" fmla="*/ 114300 h 234950"/>
              <a:gd name="connsiteX44" fmla="*/ 3175 w 1235075"/>
              <a:gd name="connsiteY44" fmla="*/ 161925 h 234950"/>
              <a:gd name="connsiteX45" fmla="*/ 6350 w 1235075"/>
              <a:gd name="connsiteY45" fmla="*/ 215900 h 234950"/>
              <a:gd name="connsiteX46" fmla="*/ 9525 w 1235075"/>
              <a:gd name="connsiteY46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35075" h="234950">
                <a:moveTo>
                  <a:pt x="9525" y="234950"/>
                </a:moveTo>
                <a:lnTo>
                  <a:pt x="9525" y="234950"/>
                </a:lnTo>
                <a:cubicBezTo>
                  <a:pt x="56872" y="194367"/>
                  <a:pt x="43150" y="213087"/>
                  <a:pt x="60325" y="187325"/>
                </a:cubicBezTo>
                <a:cubicBezTo>
                  <a:pt x="75142" y="189442"/>
                  <a:pt x="90036" y="191074"/>
                  <a:pt x="104775" y="193675"/>
                </a:cubicBezTo>
                <a:cubicBezTo>
                  <a:pt x="108071" y="194257"/>
                  <a:pt x="110972" y="196500"/>
                  <a:pt x="114300" y="196850"/>
                </a:cubicBezTo>
                <a:cubicBezTo>
                  <a:pt x="131173" y="198626"/>
                  <a:pt x="148167" y="198967"/>
                  <a:pt x="165100" y="200025"/>
                </a:cubicBezTo>
                <a:cubicBezTo>
                  <a:pt x="226616" y="230783"/>
                  <a:pt x="167335" y="203322"/>
                  <a:pt x="339725" y="212725"/>
                </a:cubicBezTo>
                <a:cubicBezTo>
                  <a:pt x="344492" y="212985"/>
                  <a:pt x="356860" y="217378"/>
                  <a:pt x="361950" y="219075"/>
                </a:cubicBezTo>
                <a:lnTo>
                  <a:pt x="942975" y="215900"/>
                </a:lnTo>
                <a:cubicBezTo>
                  <a:pt x="950679" y="215778"/>
                  <a:pt x="957767" y="211577"/>
                  <a:pt x="965200" y="209550"/>
                </a:cubicBezTo>
                <a:cubicBezTo>
                  <a:pt x="981704" y="205049"/>
                  <a:pt x="989437" y="203754"/>
                  <a:pt x="1009650" y="203200"/>
                </a:cubicBezTo>
                <a:cubicBezTo>
                  <a:pt x="1076308" y="201374"/>
                  <a:pt x="1143000" y="201083"/>
                  <a:pt x="1209675" y="200025"/>
                </a:cubicBezTo>
                <a:cubicBezTo>
                  <a:pt x="1212850" y="198967"/>
                  <a:pt x="1216587" y="198941"/>
                  <a:pt x="1219200" y="196850"/>
                </a:cubicBezTo>
                <a:cubicBezTo>
                  <a:pt x="1222180" y="194466"/>
                  <a:pt x="1222852" y="190023"/>
                  <a:pt x="1225550" y="187325"/>
                </a:cubicBezTo>
                <a:cubicBezTo>
                  <a:pt x="1228248" y="184627"/>
                  <a:pt x="1231900" y="183092"/>
                  <a:pt x="1235075" y="180975"/>
                </a:cubicBezTo>
                <a:cubicBezTo>
                  <a:pt x="1232958" y="160867"/>
                  <a:pt x="1231340" y="140700"/>
                  <a:pt x="1228725" y="120650"/>
                </a:cubicBezTo>
                <a:cubicBezTo>
                  <a:pt x="1227329" y="109946"/>
                  <a:pt x="1223163" y="100402"/>
                  <a:pt x="1216025" y="92075"/>
                </a:cubicBezTo>
                <a:cubicBezTo>
                  <a:pt x="1213542" y="89178"/>
                  <a:pt x="1209675" y="87842"/>
                  <a:pt x="1206500" y="85725"/>
                </a:cubicBezTo>
                <a:cubicBezTo>
                  <a:pt x="1189567" y="60325"/>
                  <a:pt x="1211792" y="91017"/>
                  <a:pt x="1190625" y="69850"/>
                </a:cubicBezTo>
                <a:cubicBezTo>
                  <a:pt x="1186883" y="66108"/>
                  <a:pt x="1184842" y="60892"/>
                  <a:pt x="1181100" y="57150"/>
                </a:cubicBezTo>
                <a:cubicBezTo>
                  <a:pt x="1177358" y="53408"/>
                  <a:pt x="1172418" y="51069"/>
                  <a:pt x="1168400" y="47625"/>
                </a:cubicBezTo>
                <a:cubicBezTo>
                  <a:pt x="1164991" y="44703"/>
                  <a:pt x="1162611" y="40591"/>
                  <a:pt x="1158875" y="38100"/>
                </a:cubicBezTo>
                <a:cubicBezTo>
                  <a:pt x="1156090" y="36244"/>
                  <a:pt x="1152426" y="36243"/>
                  <a:pt x="1149350" y="34925"/>
                </a:cubicBezTo>
                <a:cubicBezTo>
                  <a:pt x="1145000" y="33061"/>
                  <a:pt x="1141000" y="30439"/>
                  <a:pt x="1136650" y="28575"/>
                </a:cubicBezTo>
                <a:cubicBezTo>
                  <a:pt x="1133574" y="27257"/>
                  <a:pt x="1130051" y="27025"/>
                  <a:pt x="1127125" y="25400"/>
                </a:cubicBezTo>
                <a:cubicBezTo>
                  <a:pt x="1120454" y="21694"/>
                  <a:pt x="1115603" y="13955"/>
                  <a:pt x="1108075" y="12700"/>
                </a:cubicBezTo>
                <a:cubicBezTo>
                  <a:pt x="1101852" y="11663"/>
                  <a:pt x="1080123" y="8252"/>
                  <a:pt x="1073150" y="6350"/>
                </a:cubicBezTo>
                <a:cubicBezTo>
                  <a:pt x="1066692" y="4589"/>
                  <a:pt x="1060450" y="2117"/>
                  <a:pt x="1054100" y="0"/>
                </a:cubicBezTo>
                <a:lnTo>
                  <a:pt x="781050" y="3175"/>
                </a:lnTo>
                <a:cubicBezTo>
                  <a:pt x="763031" y="3525"/>
                  <a:pt x="745096" y="6122"/>
                  <a:pt x="727075" y="6350"/>
                </a:cubicBezTo>
                <a:lnTo>
                  <a:pt x="279400" y="9525"/>
                </a:lnTo>
                <a:cubicBezTo>
                  <a:pt x="271992" y="10583"/>
                  <a:pt x="264371" y="10644"/>
                  <a:pt x="257175" y="12700"/>
                </a:cubicBezTo>
                <a:cubicBezTo>
                  <a:pt x="249425" y="14914"/>
                  <a:pt x="242434" y="19232"/>
                  <a:pt x="234950" y="22225"/>
                </a:cubicBezTo>
                <a:cubicBezTo>
                  <a:pt x="231843" y="23468"/>
                  <a:pt x="228472" y="24015"/>
                  <a:pt x="225425" y="25400"/>
                </a:cubicBezTo>
                <a:cubicBezTo>
                  <a:pt x="216807" y="29317"/>
                  <a:pt x="208940" y="34916"/>
                  <a:pt x="200025" y="38100"/>
                </a:cubicBezTo>
                <a:cubicBezTo>
                  <a:pt x="193962" y="40265"/>
                  <a:pt x="187325" y="40217"/>
                  <a:pt x="180975" y="41275"/>
                </a:cubicBezTo>
                <a:cubicBezTo>
                  <a:pt x="177800" y="43392"/>
                  <a:pt x="174957" y="46122"/>
                  <a:pt x="171450" y="47625"/>
                </a:cubicBezTo>
                <a:cubicBezTo>
                  <a:pt x="132621" y="64266"/>
                  <a:pt x="148473" y="56458"/>
                  <a:pt x="123825" y="63500"/>
                </a:cubicBezTo>
                <a:cubicBezTo>
                  <a:pt x="120607" y="64419"/>
                  <a:pt x="117547" y="65863"/>
                  <a:pt x="114300" y="66675"/>
                </a:cubicBezTo>
                <a:cubicBezTo>
                  <a:pt x="109065" y="67984"/>
                  <a:pt x="103631" y="68430"/>
                  <a:pt x="98425" y="69850"/>
                </a:cubicBezTo>
                <a:cubicBezTo>
                  <a:pt x="91967" y="71611"/>
                  <a:pt x="85869" y="74577"/>
                  <a:pt x="79375" y="76200"/>
                </a:cubicBezTo>
                <a:cubicBezTo>
                  <a:pt x="58528" y="81412"/>
                  <a:pt x="45661" y="82831"/>
                  <a:pt x="25400" y="85725"/>
                </a:cubicBezTo>
                <a:cubicBezTo>
                  <a:pt x="8467" y="111125"/>
                  <a:pt x="30692" y="80433"/>
                  <a:pt x="9525" y="101600"/>
                </a:cubicBezTo>
                <a:cubicBezTo>
                  <a:pt x="5783" y="105342"/>
                  <a:pt x="3175" y="110067"/>
                  <a:pt x="0" y="114300"/>
                </a:cubicBezTo>
                <a:cubicBezTo>
                  <a:pt x="1058" y="130175"/>
                  <a:pt x="2183" y="146046"/>
                  <a:pt x="3175" y="161925"/>
                </a:cubicBezTo>
                <a:cubicBezTo>
                  <a:pt x="4299" y="179913"/>
                  <a:pt x="-6002" y="202776"/>
                  <a:pt x="6350" y="215900"/>
                </a:cubicBezTo>
                <a:cubicBezTo>
                  <a:pt x="17230" y="227460"/>
                  <a:pt x="8996" y="231775"/>
                  <a:pt x="9525" y="23495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6F895FF-3C00-4F88-BA9D-25E9400E76EF}"/>
              </a:ext>
            </a:extLst>
          </p:cNvPr>
          <p:cNvSpPr/>
          <p:nvPr/>
        </p:nvSpPr>
        <p:spPr>
          <a:xfrm>
            <a:off x="4965249" y="5261490"/>
            <a:ext cx="1235075" cy="231792"/>
          </a:xfrm>
          <a:custGeom>
            <a:avLst/>
            <a:gdLst>
              <a:gd name="connsiteX0" fmla="*/ 9525 w 1235075"/>
              <a:gd name="connsiteY0" fmla="*/ 234950 h 234950"/>
              <a:gd name="connsiteX1" fmla="*/ 9525 w 1235075"/>
              <a:gd name="connsiteY1" fmla="*/ 234950 h 234950"/>
              <a:gd name="connsiteX2" fmla="*/ 60325 w 1235075"/>
              <a:gd name="connsiteY2" fmla="*/ 187325 h 234950"/>
              <a:gd name="connsiteX3" fmla="*/ 104775 w 1235075"/>
              <a:gd name="connsiteY3" fmla="*/ 193675 h 234950"/>
              <a:gd name="connsiteX4" fmla="*/ 114300 w 1235075"/>
              <a:gd name="connsiteY4" fmla="*/ 196850 h 234950"/>
              <a:gd name="connsiteX5" fmla="*/ 165100 w 1235075"/>
              <a:gd name="connsiteY5" fmla="*/ 200025 h 234950"/>
              <a:gd name="connsiteX6" fmla="*/ 339725 w 1235075"/>
              <a:gd name="connsiteY6" fmla="*/ 212725 h 234950"/>
              <a:gd name="connsiteX7" fmla="*/ 361950 w 1235075"/>
              <a:gd name="connsiteY7" fmla="*/ 219075 h 234950"/>
              <a:gd name="connsiteX8" fmla="*/ 942975 w 1235075"/>
              <a:gd name="connsiteY8" fmla="*/ 215900 h 234950"/>
              <a:gd name="connsiteX9" fmla="*/ 965200 w 1235075"/>
              <a:gd name="connsiteY9" fmla="*/ 209550 h 234950"/>
              <a:gd name="connsiteX10" fmla="*/ 1009650 w 1235075"/>
              <a:gd name="connsiteY10" fmla="*/ 203200 h 234950"/>
              <a:gd name="connsiteX11" fmla="*/ 1209675 w 1235075"/>
              <a:gd name="connsiteY11" fmla="*/ 200025 h 234950"/>
              <a:gd name="connsiteX12" fmla="*/ 1219200 w 1235075"/>
              <a:gd name="connsiteY12" fmla="*/ 196850 h 234950"/>
              <a:gd name="connsiteX13" fmla="*/ 1225550 w 1235075"/>
              <a:gd name="connsiteY13" fmla="*/ 187325 h 234950"/>
              <a:gd name="connsiteX14" fmla="*/ 1235075 w 1235075"/>
              <a:gd name="connsiteY14" fmla="*/ 180975 h 234950"/>
              <a:gd name="connsiteX15" fmla="*/ 1228725 w 1235075"/>
              <a:gd name="connsiteY15" fmla="*/ 120650 h 234950"/>
              <a:gd name="connsiteX16" fmla="*/ 1216025 w 1235075"/>
              <a:gd name="connsiteY16" fmla="*/ 92075 h 234950"/>
              <a:gd name="connsiteX17" fmla="*/ 1206500 w 1235075"/>
              <a:gd name="connsiteY17" fmla="*/ 85725 h 234950"/>
              <a:gd name="connsiteX18" fmla="*/ 1190625 w 1235075"/>
              <a:gd name="connsiteY18" fmla="*/ 69850 h 234950"/>
              <a:gd name="connsiteX19" fmla="*/ 1181100 w 1235075"/>
              <a:gd name="connsiteY19" fmla="*/ 57150 h 234950"/>
              <a:gd name="connsiteX20" fmla="*/ 1168400 w 1235075"/>
              <a:gd name="connsiteY20" fmla="*/ 47625 h 234950"/>
              <a:gd name="connsiteX21" fmla="*/ 1158875 w 1235075"/>
              <a:gd name="connsiteY21" fmla="*/ 38100 h 234950"/>
              <a:gd name="connsiteX22" fmla="*/ 1149350 w 1235075"/>
              <a:gd name="connsiteY22" fmla="*/ 34925 h 234950"/>
              <a:gd name="connsiteX23" fmla="*/ 1136650 w 1235075"/>
              <a:gd name="connsiteY23" fmla="*/ 28575 h 234950"/>
              <a:gd name="connsiteX24" fmla="*/ 1127125 w 1235075"/>
              <a:gd name="connsiteY24" fmla="*/ 25400 h 234950"/>
              <a:gd name="connsiteX25" fmla="*/ 1108075 w 1235075"/>
              <a:gd name="connsiteY25" fmla="*/ 12700 h 234950"/>
              <a:gd name="connsiteX26" fmla="*/ 1073150 w 1235075"/>
              <a:gd name="connsiteY26" fmla="*/ 6350 h 234950"/>
              <a:gd name="connsiteX27" fmla="*/ 1054100 w 1235075"/>
              <a:gd name="connsiteY27" fmla="*/ 0 h 234950"/>
              <a:gd name="connsiteX28" fmla="*/ 781050 w 1235075"/>
              <a:gd name="connsiteY28" fmla="*/ 3175 h 234950"/>
              <a:gd name="connsiteX29" fmla="*/ 727075 w 1235075"/>
              <a:gd name="connsiteY29" fmla="*/ 6350 h 234950"/>
              <a:gd name="connsiteX30" fmla="*/ 279400 w 1235075"/>
              <a:gd name="connsiteY30" fmla="*/ 9525 h 234950"/>
              <a:gd name="connsiteX31" fmla="*/ 257175 w 1235075"/>
              <a:gd name="connsiteY31" fmla="*/ 12700 h 234950"/>
              <a:gd name="connsiteX32" fmla="*/ 234950 w 1235075"/>
              <a:gd name="connsiteY32" fmla="*/ 22225 h 234950"/>
              <a:gd name="connsiteX33" fmla="*/ 225425 w 1235075"/>
              <a:gd name="connsiteY33" fmla="*/ 25400 h 234950"/>
              <a:gd name="connsiteX34" fmla="*/ 200025 w 1235075"/>
              <a:gd name="connsiteY34" fmla="*/ 38100 h 234950"/>
              <a:gd name="connsiteX35" fmla="*/ 180975 w 1235075"/>
              <a:gd name="connsiteY35" fmla="*/ 41275 h 234950"/>
              <a:gd name="connsiteX36" fmla="*/ 171450 w 1235075"/>
              <a:gd name="connsiteY36" fmla="*/ 47625 h 234950"/>
              <a:gd name="connsiteX37" fmla="*/ 123825 w 1235075"/>
              <a:gd name="connsiteY37" fmla="*/ 63500 h 234950"/>
              <a:gd name="connsiteX38" fmla="*/ 114300 w 1235075"/>
              <a:gd name="connsiteY38" fmla="*/ 66675 h 234950"/>
              <a:gd name="connsiteX39" fmla="*/ 98425 w 1235075"/>
              <a:gd name="connsiteY39" fmla="*/ 69850 h 234950"/>
              <a:gd name="connsiteX40" fmla="*/ 79375 w 1235075"/>
              <a:gd name="connsiteY40" fmla="*/ 76200 h 234950"/>
              <a:gd name="connsiteX41" fmla="*/ 25400 w 1235075"/>
              <a:gd name="connsiteY41" fmla="*/ 85725 h 234950"/>
              <a:gd name="connsiteX42" fmla="*/ 9525 w 1235075"/>
              <a:gd name="connsiteY42" fmla="*/ 101600 h 234950"/>
              <a:gd name="connsiteX43" fmla="*/ 0 w 1235075"/>
              <a:gd name="connsiteY43" fmla="*/ 114300 h 234950"/>
              <a:gd name="connsiteX44" fmla="*/ 3175 w 1235075"/>
              <a:gd name="connsiteY44" fmla="*/ 161925 h 234950"/>
              <a:gd name="connsiteX45" fmla="*/ 6350 w 1235075"/>
              <a:gd name="connsiteY45" fmla="*/ 215900 h 234950"/>
              <a:gd name="connsiteX46" fmla="*/ 9525 w 1235075"/>
              <a:gd name="connsiteY46" fmla="*/ 234950 h 234950"/>
              <a:gd name="connsiteX0" fmla="*/ 9525 w 1235075"/>
              <a:gd name="connsiteY0" fmla="*/ 231792 h 231792"/>
              <a:gd name="connsiteX1" fmla="*/ 9525 w 1235075"/>
              <a:gd name="connsiteY1" fmla="*/ 231792 h 231792"/>
              <a:gd name="connsiteX2" fmla="*/ 60325 w 1235075"/>
              <a:gd name="connsiteY2" fmla="*/ 184167 h 231792"/>
              <a:gd name="connsiteX3" fmla="*/ 104775 w 1235075"/>
              <a:gd name="connsiteY3" fmla="*/ 190517 h 231792"/>
              <a:gd name="connsiteX4" fmla="*/ 114300 w 1235075"/>
              <a:gd name="connsiteY4" fmla="*/ 193692 h 231792"/>
              <a:gd name="connsiteX5" fmla="*/ 165100 w 1235075"/>
              <a:gd name="connsiteY5" fmla="*/ 196867 h 231792"/>
              <a:gd name="connsiteX6" fmla="*/ 339725 w 1235075"/>
              <a:gd name="connsiteY6" fmla="*/ 209567 h 231792"/>
              <a:gd name="connsiteX7" fmla="*/ 361950 w 1235075"/>
              <a:gd name="connsiteY7" fmla="*/ 215917 h 231792"/>
              <a:gd name="connsiteX8" fmla="*/ 942975 w 1235075"/>
              <a:gd name="connsiteY8" fmla="*/ 212742 h 231792"/>
              <a:gd name="connsiteX9" fmla="*/ 965200 w 1235075"/>
              <a:gd name="connsiteY9" fmla="*/ 206392 h 231792"/>
              <a:gd name="connsiteX10" fmla="*/ 1009650 w 1235075"/>
              <a:gd name="connsiteY10" fmla="*/ 200042 h 231792"/>
              <a:gd name="connsiteX11" fmla="*/ 1209675 w 1235075"/>
              <a:gd name="connsiteY11" fmla="*/ 196867 h 231792"/>
              <a:gd name="connsiteX12" fmla="*/ 1219200 w 1235075"/>
              <a:gd name="connsiteY12" fmla="*/ 193692 h 231792"/>
              <a:gd name="connsiteX13" fmla="*/ 1225550 w 1235075"/>
              <a:gd name="connsiteY13" fmla="*/ 184167 h 231792"/>
              <a:gd name="connsiteX14" fmla="*/ 1235075 w 1235075"/>
              <a:gd name="connsiteY14" fmla="*/ 177817 h 231792"/>
              <a:gd name="connsiteX15" fmla="*/ 1228725 w 1235075"/>
              <a:gd name="connsiteY15" fmla="*/ 117492 h 231792"/>
              <a:gd name="connsiteX16" fmla="*/ 1216025 w 1235075"/>
              <a:gd name="connsiteY16" fmla="*/ 88917 h 231792"/>
              <a:gd name="connsiteX17" fmla="*/ 1206500 w 1235075"/>
              <a:gd name="connsiteY17" fmla="*/ 82567 h 231792"/>
              <a:gd name="connsiteX18" fmla="*/ 1190625 w 1235075"/>
              <a:gd name="connsiteY18" fmla="*/ 66692 h 231792"/>
              <a:gd name="connsiteX19" fmla="*/ 1181100 w 1235075"/>
              <a:gd name="connsiteY19" fmla="*/ 53992 h 231792"/>
              <a:gd name="connsiteX20" fmla="*/ 1168400 w 1235075"/>
              <a:gd name="connsiteY20" fmla="*/ 44467 h 231792"/>
              <a:gd name="connsiteX21" fmla="*/ 1158875 w 1235075"/>
              <a:gd name="connsiteY21" fmla="*/ 34942 h 231792"/>
              <a:gd name="connsiteX22" fmla="*/ 1149350 w 1235075"/>
              <a:gd name="connsiteY22" fmla="*/ 31767 h 231792"/>
              <a:gd name="connsiteX23" fmla="*/ 1136650 w 1235075"/>
              <a:gd name="connsiteY23" fmla="*/ 25417 h 231792"/>
              <a:gd name="connsiteX24" fmla="*/ 1127125 w 1235075"/>
              <a:gd name="connsiteY24" fmla="*/ 22242 h 231792"/>
              <a:gd name="connsiteX25" fmla="*/ 1108075 w 1235075"/>
              <a:gd name="connsiteY25" fmla="*/ 9542 h 231792"/>
              <a:gd name="connsiteX26" fmla="*/ 1073150 w 1235075"/>
              <a:gd name="connsiteY26" fmla="*/ 3192 h 231792"/>
              <a:gd name="connsiteX27" fmla="*/ 1054100 w 1235075"/>
              <a:gd name="connsiteY27" fmla="*/ 48526 h 231792"/>
              <a:gd name="connsiteX28" fmla="*/ 781050 w 1235075"/>
              <a:gd name="connsiteY28" fmla="*/ 17 h 231792"/>
              <a:gd name="connsiteX29" fmla="*/ 727075 w 1235075"/>
              <a:gd name="connsiteY29" fmla="*/ 3192 h 231792"/>
              <a:gd name="connsiteX30" fmla="*/ 279400 w 1235075"/>
              <a:gd name="connsiteY30" fmla="*/ 6367 h 231792"/>
              <a:gd name="connsiteX31" fmla="*/ 257175 w 1235075"/>
              <a:gd name="connsiteY31" fmla="*/ 9542 h 231792"/>
              <a:gd name="connsiteX32" fmla="*/ 234950 w 1235075"/>
              <a:gd name="connsiteY32" fmla="*/ 19067 h 231792"/>
              <a:gd name="connsiteX33" fmla="*/ 225425 w 1235075"/>
              <a:gd name="connsiteY33" fmla="*/ 22242 h 231792"/>
              <a:gd name="connsiteX34" fmla="*/ 200025 w 1235075"/>
              <a:gd name="connsiteY34" fmla="*/ 34942 h 231792"/>
              <a:gd name="connsiteX35" fmla="*/ 180975 w 1235075"/>
              <a:gd name="connsiteY35" fmla="*/ 38117 h 231792"/>
              <a:gd name="connsiteX36" fmla="*/ 171450 w 1235075"/>
              <a:gd name="connsiteY36" fmla="*/ 44467 h 231792"/>
              <a:gd name="connsiteX37" fmla="*/ 123825 w 1235075"/>
              <a:gd name="connsiteY37" fmla="*/ 60342 h 231792"/>
              <a:gd name="connsiteX38" fmla="*/ 114300 w 1235075"/>
              <a:gd name="connsiteY38" fmla="*/ 63517 h 231792"/>
              <a:gd name="connsiteX39" fmla="*/ 98425 w 1235075"/>
              <a:gd name="connsiteY39" fmla="*/ 66692 h 231792"/>
              <a:gd name="connsiteX40" fmla="*/ 79375 w 1235075"/>
              <a:gd name="connsiteY40" fmla="*/ 73042 h 231792"/>
              <a:gd name="connsiteX41" fmla="*/ 25400 w 1235075"/>
              <a:gd name="connsiteY41" fmla="*/ 82567 h 231792"/>
              <a:gd name="connsiteX42" fmla="*/ 9525 w 1235075"/>
              <a:gd name="connsiteY42" fmla="*/ 98442 h 231792"/>
              <a:gd name="connsiteX43" fmla="*/ 0 w 1235075"/>
              <a:gd name="connsiteY43" fmla="*/ 111142 h 231792"/>
              <a:gd name="connsiteX44" fmla="*/ 3175 w 1235075"/>
              <a:gd name="connsiteY44" fmla="*/ 158767 h 231792"/>
              <a:gd name="connsiteX45" fmla="*/ 6350 w 1235075"/>
              <a:gd name="connsiteY45" fmla="*/ 212742 h 231792"/>
              <a:gd name="connsiteX46" fmla="*/ 9525 w 1235075"/>
              <a:gd name="connsiteY46" fmla="*/ 231792 h 231792"/>
              <a:gd name="connsiteX0" fmla="*/ 9525 w 1235075"/>
              <a:gd name="connsiteY0" fmla="*/ 231792 h 231792"/>
              <a:gd name="connsiteX1" fmla="*/ 9525 w 1235075"/>
              <a:gd name="connsiteY1" fmla="*/ 231792 h 231792"/>
              <a:gd name="connsiteX2" fmla="*/ 60325 w 1235075"/>
              <a:gd name="connsiteY2" fmla="*/ 184167 h 231792"/>
              <a:gd name="connsiteX3" fmla="*/ 104775 w 1235075"/>
              <a:gd name="connsiteY3" fmla="*/ 190517 h 231792"/>
              <a:gd name="connsiteX4" fmla="*/ 114300 w 1235075"/>
              <a:gd name="connsiteY4" fmla="*/ 193692 h 231792"/>
              <a:gd name="connsiteX5" fmla="*/ 165100 w 1235075"/>
              <a:gd name="connsiteY5" fmla="*/ 196867 h 231792"/>
              <a:gd name="connsiteX6" fmla="*/ 339725 w 1235075"/>
              <a:gd name="connsiteY6" fmla="*/ 209567 h 231792"/>
              <a:gd name="connsiteX7" fmla="*/ 361950 w 1235075"/>
              <a:gd name="connsiteY7" fmla="*/ 215917 h 231792"/>
              <a:gd name="connsiteX8" fmla="*/ 942975 w 1235075"/>
              <a:gd name="connsiteY8" fmla="*/ 212742 h 231792"/>
              <a:gd name="connsiteX9" fmla="*/ 965200 w 1235075"/>
              <a:gd name="connsiteY9" fmla="*/ 206392 h 231792"/>
              <a:gd name="connsiteX10" fmla="*/ 1009650 w 1235075"/>
              <a:gd name="connsiteY10" fmla="*/ 200042 h 231792"/>
              <a:gd name="connsiteX11" fmla="*/ 1209675 w 1235075"/>
              <a:gd name="connsiteY11" fmla="*/ 196867 h 231792"/>
              <a:gd name="connsiteX12" fmla="*/ 1219200 w 1235075"/>
              <a:gd name="connsiteY12" fmla="*/ 193692 h 231792"/>
              <a:gd name="connsiteX13" fmla="*/ 1225550 w 1235075"/>
              <a:gd name="connsiteY13" fmla="*/ 184167 h 231792"/>
              <a:gd name="connsiteX14" fmla="*/ 1235075 w 1235075"/>
              <a:gd name="connsiteY14" fmla="*/ 177817 h 231792"/>
              <a:gd name="connsiteX15" fmla="*/ 1228725 w 1235075"/>
              <a:gd name="connsiteY15" fmla="*/ 117492 h 231792"/>
              <a:gd name="connsiteX16" fmla="*/ 1216025 w 1235075"/>
              <a:gd name="connsiteY16" fmla="*/ 88917 h 231792"/>
              <a:gd name="connsiteX17" fmla="*/ 1206500 w 1235075"/>
              <a:gd name="connsiteY17" fmla="*/ 82567 h 231792"/>
              <a:gd name="connsiteX18" fmla="*/ 1190625 w 1235075"/>
              <a:gd name="connsiteY18" fmla="*/ 66692 h 231792"/>
              <a:gd name="connsiteX19" fmla="*/ 1181100 w 1235075"/>
              <a:gd name="connsiteY19" fmla="*/ 53992 h 231792"/>
              <a:gd name="connsiteX20" fmla="*/ 1168400 w 1235075"/>
              <a:gd name="connsiteY20" fmla="*/ 44467 h 231792"/>
              <a:gd name="connsiteX21" fmla="*/ 1158875 w 1235075"/>
              <a:gd name="connsiteY21" fmla="*/ 34942 h 231792"/>
              <a:gd name="connsiteX22" fmla="*/ 1149350 w 1235075"/>
              <a:gd name="connsiteY22" fmla="*/ 31767 h 231792"/>
              <a:gd name="connsiteX23" fmla="*/ 1136650 w 1235075"/>
              <a:gd name="connsiteY23" fmla="*/ 25417 h 231792"/>
              <a:gd name="connsiteX24" fmla="*/ 1127125 w 1235075"/>
              <a:gd name="connsiteY24" fmla="*/ 22242 h 231792"/>
              <a:gd name="connsiteX25" fmla="*/ 1108075 w 1235075"/>
              <a:gd name="connsiteY25" fmla="*/ 9542 h 231792"/>
              <a:gd name="connsiteX26" fmla="*/ 1128809 w 1235075"/>
              <a:gd name="connsiteY26" fmla="*/ 46924 h 231792"/>
              <a:gd name="connsiteX27" fmla="*/ 1054100 w 1235075"/>
              <a:gd name="connsiteY27" fmla="*/ 48526 h 231792"/>
              <a:gd name="connsiteX28" fmla="*/ 781050 w 1235075"/>
              <a:gd name="connsiteY28" fmla="*/ 17 h 231792"/>
              <a:gd name="connsiteX29" fmla="*/ 727075 w 1235075"/>
              <a:gd name="connsiteY29" fmla="*/ 3192 h 231792"/>
              <a:gd name="connsiteX30" fmla="*/ 279400 w 1235075"/>
              <a:gd name="connsiteY30" fmla="*/ 6367 h 231792"/>
              <a:gd name="connsiteX31" fmla="*/ 257175 w 1235075"/>
              <a:gd name="connsiteY31" fmla="*/ 9542 h 231792"/>
              <a:gd name="connsiteX32" fmla="*/ 234950 w 1235075"/>
              <a:gd name="connsiteY32" fmla="*/ 19067 h 231792"/>
              <a:gd name="connsiteX33" fmla="*/ 225425 w 1235075"/>
              <a:gd name="connsiteY33" fmla="*/ 22242 h 231792"/>
              <a:gd name="connsiteX34" fmla="*/ 200025 w 1235075"/>
              <a:gd name="connsiteY34" fmla="*/ 34942 h 231792"/>
              <a:gd name="connsiteX35" fmla="*/ 180975 w 1235075"/>
              <a:gd name="connsiteY35" fmla="*/ 38117 h 231792"/>
              <a:gd name="connsiteX36" fmla="*/ 171450 w 1235075"/>
              <a:gd name="connsiteY36" fmla="*/ 44467 h 231792"/>
              <a:gd name="connsiteX37" fmla="*/ 123825 w 1235075"/>
              <a:gd name="connsiteY37" fmla="*/ 60342 h 231792"/>
              <a:gd name="connsiteX38" fmla="*/ 114300 w 1235075"/>
              <a:gd name="connsiteY38" fmla="*/ 63517 h 231792"/>
              <a:gd name="connsiteX39" fmla="*/ 98425 w 1235075"/>
              <a:gd name="connsiteY39" fmla="*/ 66692 h 231792"/>
              <a:gd name="connsiteX40" fmla="*/ 79375 w 1235075"/>
              <a:gd name="connsiteY40" fmla="*/ 73042 h 231792"/>
              <a:gd name="connsiteX41" fmla="*/ 25400 w 1235075"/>
              <a:gd name="connsiteY41" fmla="*/ 82567 h 231792"/>
              <a:gd name="connsiteX42" fmla="*/ 9525 w 1235075"/>
              <a:gd name="connsiteY42" fmla="*/ 98442 h 231792"/>
              <a:gd name="connsiteX43" fmla="*/ 0 w 1235075"/>
              <a:gd name="connsiteY43" fmla="*/ 111142 h 231792"/>
              <a:gd name="connsiteX44" fmla="*/ 3175 w 1235075"/>
              <a:gd name="connsiteY44" fmla="*/ 158767 h 231792"/>
              <a:gd name="connsiteX45" fmla="*/ 6350 w 1235075"/>
              <a:gd name="connsiteY45" fmla="*/ 212742 h 231792"/>
              <a:gd name="connsiteX46" fmla="*/ 9525 w 1235075"/>
              <a:gd name="connsiteY46" fmla="*/ 231792 h 231792"/>
              <a:gd name="connsiteX0" fmla="*/ 9525 w 1235075"/>
              <a:gd name="connsiteY0" fmla="*/ 231792 h 231792"/>
              <a:gd name="connsiteX1" fmla="*/ 9525 w 1235075"/>
              <a:gd name="connsiteY1" fmla="*/ 231792 h 231792"/>
              <a:gd name="connsiteX2" fmla="*/ 60325 w 1235075"/>
              <a:gd name="connsiteY2" fmla="*/ 184167 h 231792"/>
              <a:gd name="connsiteX3" fmla="*/ 104775 w 1235075"/>
              <a:gd name="connsiteY3" fmla="*/ 190517 h 231792"/>
              <a:gd name="connsiteX4" fmla="*/ 114300 w 1235075"/>
              <a:gd name="connsiteY4" fmla="*/ 193692 h 231792"/>
              <a:gd name="connsiteX5" fmla="*/ 165100 w 1235075"/>
              <a:gd name="connsiteY5" fmla="*/ 196867 h 231792"/>
              <a:gd name="connsiteX6" fmla="*/ 339725 w 1235075"/>
              <a:gd name="connsiteY6" fmla="*/ 209567 h 231792"/>
              <a:gd name="connsiteX7" fmla="*/ 361950 w 1235075"/>
              <a:gd name="connsiteY7" fmla="*/ 215917 h 231792"/>
              <a:gd name="connsiteX8" fmla="*/ 942975 w 1235075"/>
              <a:gd name="connsiteY8" fmla="*/ 212742 h 231792"/>
              <a:gd name="connsiteX9" fmla="*/ 965200 w 1235075"/>
              <a:gd name="connsiteY9" fmla="*/ 206392 h 231792"/>
              <a:gd name="connsiteX10" fmla="*/ 1009650 w 1235075"/>
              <a:gd name="connsiteY10" fmla="*/ 200042 h 231792"/>
              <a:gd name="connsiteX11" fmla="*/ 1209675 w 1235075"/>
              <a:gd name="connsiteY11" fmla="*/ 196867 h 231792"/>
              <a:gd name="connsiteX12" fmla="*/ 1219200 w 1235075"/>
              <a:gd name="connsiteY12" fmla="*/ 193692 h 231792"/>
              <a:gd name="connsiteX13" fmla="*/ 1225550 w 1235075"/>
              <a:gd name="connsiteY13" fmla="*/ 184167 h 231792"/>
              <a:gd name="connsiteX14" fmla="*/ 1235075 w 1235075"/>
              <a:gd name="connsiteY14" fmla="*/ 177817 h 231792"/>
              <a:gd name="connsiteX15" fmla="*/ 1228725 w 1235075"/>
              <a:gd name="connsiteY15" fmla="*/ 117492 h 231792"/>
              <a:gd name="connsiteX16" fmla="*/ 1216025 w 1235075"/>
              <a:gd name="connsiteY16" fmla="*/ 88917 h 231792"/>
              <a:gd name="connsiteX17" fmla="*/ 1206500 w 1235075"/>
              <a:gd name="connsiteY17" fmla="*/ 82567 h 231792"/>
              <a:gd name="connsiteX18" fmla="*/ 1190625 w 1235075"/>
              <a:gd name="connsiteY18" fmla="*/ 66692 h 231792"/>
              <a:gd name="connsiteX19" fmla="*/ 1181100 w 1235075"/>
              <a:gd name="connsiteY19" fmla="*/ 53992 h 231792"/>
              <a:gd name="connsiteX20" fmla="*/ 1168400 w 1235075"/>
              <a:gd name="connsiteY20" fmla="*/ 44467 h 231792"/>
              <a:gd name="connsiteX21" fmla="*/ 1158875 w 1235075"/>
              <a:gd name="connsiteY21" fmla="*/ 34942 h 231792"/>
              <a:gd name="connsiteX22" fmla="*/ 1149350 w 1235075"/>
              <a:gd name="connsiteY22" fmla="*/ 31767 h 231792"/>
              <a:gd name="connsiteX23" fmla="*/ 1136650 w 1235075"/>
              <a:gd name="connsiteY23" fmla="*/ 25417 h 231792"/>
              <a:gd name="connsiteX24" fmla="*/ 1127125 w 1235075"/>
              <a:gd name="connsiteY24" fmla="*/ 22242 h 231792"/>
              <a:gd name="connsiteX25" fmla="*/ 1195539 w 1235075"/>
              <a:gd name="connsiteY25" fmla="*/ 33396 h 231792"/>
              <a:gd name="connsiteX26" fmla="*/ 1128809 w 1235075"/>
              <a:gd name="connsiteY26" fmla="*/ 46924 h 231792"/>
              <a:gd name="connsiteX27" fmla="*/ 1054100 w 1235075"/>
              <a:gd name="connsiteY27" fmla="*/ 48526 h 231792"/>
              <a:gd name="connsiteX28" fmla="*/ 781050 w 1235075"/>
              <a:gd name="connsiteY28" fmla="*/ 17 h 231792"/>
              <a:gd name="connsiteX29" fmla="*/ 727075 w 1235075"/>
              <a:gd name="connsiteY29" fmla="*/ 3192 h 231792"/>
              <a:gd name="connsiteX30" fmla="*/ 279400 w 1235075"/>
              <a:gd name="connsiteY30" fmla="*/ 6367 h 231792"/>
              <a:gd name="connsiteX31" fmla="*/ 257175 w 1235075"/>
              <a:gd name="connsiteY31" fmla="*/ 9542 h 231792"/>
              <a:gd name="connsiteX32" fmla="*/ 234950 w 1235075"/>
              <a:gd name="connsiteY32" fmla="*/ 19067 h 231792"/>
              <a:gd name="connsiteX33" fmla="*/ 225425 w 1235075"/>
              <a:gd name="connsiteY33" fmla="*/ 22242 h 231792"/>
              <a:gd name="connsiteX34" fmla="*/ 200025 w 1235075"/>
              <a:gd name="connsiteY34" fmla="*/ 34942 h 231792"/>
              <a:gd name="connsiteX35" fmla="*/ 180975 w 1235075"/>
              <a:gd name="connsiteY35" fmla="*/ 38117 h 231792"/>
              <a:gd name="connsiteX36" fmla="*/ 171450 w 1235075"/>
              <a:gd name="connsiteY36" fmla="*/ 44467 h 231792"/>
              <a:gd name="connsiteX37" fmla="*/ 123825 w 1235075"/>
              <a:gd name="connsiteY37" fmla="*/ 60342 h 231792"/>
              <a:gd name="connsiteX38" fmla="*/ 114300 w 1235075"/>
              <a:gd name="connsiteY38" fmla="*/ 63517 h 231792"/>
              <a:gd name="connsiteX39" fmla="*/ 98425 w 1235075"/>
              <a:gd name="connsiteY39" fmla="*/ 66692 h 231792"/>
              <a:gd name="connsiteX40" fmla="*/ 79375 w 1235075"/>
              <a:gd name="connsiteY40" fmla="*/ 73042 h 231792"/>
              <a:gd name="connsiteX41" fmla="*/ 25400 w 1235075"/>
              <a:gd name="connsiteY41" fmla="*/ 82567 h 231792"/>
              <a:gd name="connsiteX42" fmla="*/ 9525 w 1235075"/>
              <a:gd name="connsiteY42" fmla="*/ 98442 h 231792"/>
              <a:gd name="connsiteX43" fmla="*/ 0 w 1235075"/>
              <a:gd name="connsiteY43" fmla="*/ 111142 h 231792"/>
              <a:gd name="connsiteX44" fmla="*/ 3175 w 1235075"/>
              <a:gd name="connsiteY44" fmla="*/ 158767 h 231792"/>
              <a:gd name="connsiteX45" fmla="*/ 6350 w 1235075"/>
              <a:gd name="connsiteY45" fmla="*/ 212742 h 231792"/>
              <a:gd name="connsiteX46" fmla="*/ 9525 w 1235075"/>
              <a:gd name="connsiteY46" fmla="*/ 231792 h 231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35075" h="231792">
                <a:moveTo>
                  <a:pt x="9525" y="231792"/>
                </a:moveTo>
                <a:lnTo>
                  <a:pt x="9525" y="231792"/>
                </a:lnTo>
                <a:cubicBezTo>
                  <a:pt x="56872" y="191209"/>
                  <a:pt x="43150" y="209929"/>
                  <a:pt x="60325" y="184167"/>
                </a:cubicBezTo>
                <a:cubicBezTo>
                  <a:pt x="75142" y="186284"/>
                  <a:pt x="90036" y="187916"/>
                  <a:pt x="104775" y="190517"/>
                </a:cubicBezTo>
                <a:cubicBezTo>
                  <a:pt x="108071" y="191099"/>
                  <a:pt x="110972" y="193342"/>
                  <a:pt x="114300" y="193692"/>
                </a:cubicBezTo>
                <a:cubicBezTo>
                  <a:pt x="131173" y="195468"/>
                  <a:pt x="148167" y="195809"/>
                  <a:pt x="165100" y="196867"/>
                </a:cubicBezTo>
                <a:cubicBezTo>
                  <a:pt x="226616" y="227625"/>
                  <a:pt x="167335" y="200164"/>
                  <a:pt x="339725" y="209567"/>
                </a:cubicBezTo>
                <a:cubicBezTo>
                  <a:pt x="344492" y="209827"/>
                  <a:pt x="356860" y="214220"/>
                  <a:pt x="361950" y="215917"/>
                </a:cubicBezTo>
                <a:lnTo>
                  <a:pt x="942975" y="212742"/>
                </a:lnTo>
                <a:cubicBezTo>
                  <a:pt x="950679" y="212620"/>
                  <a:pt x="957767" y="208419"/>
                  <a:pt x="965200" y="206392"/>
                </a:cubicBezTo>
                <a:cubicBezTo>
                  <a:pt x="981704" y="201891"/>
                  <a:pt x="989437" y="200596"/>
                  <a:pt x="1009650" y="200042"/>
                </a:cubicBezTo>
                <a:cubicBezTo>
                  <a:pt x="1076308" y="198216"/>
                  <a:pt x="1143000" y="197925"/>
                  <a:pt x="1209675" y="196867"/>
                </a:cubicBezTo>
                <a:cubicBezTo>
                  <a:pt x="1212850" y="195809"/>
                  <a:pt x="1216587" y="195783"/>
                  <a:pt x="1219200" y="193692"/>
                </a:cubicBezTo>
                <a:cubicBezTo>
                  <a:pt x="1222180" y="191308"/>
                  <a:pt x="1222852" y="186865"/>
                  <a:pt x="1225550" y="184167"/>
                </a:cubicBezTo>
                <a:cubicBezTo>
                  <a:pt x="1228248" y="181469"/>
                  <a:pt x="1231900" y="179934"/>
                  <a:pt x="1235075" y="177817"/>
                </a:cubicBezTo>
                <a:cubicBezTo>
                  <a:pt x="1232958" y="157709"/>
                  <a:pt x="1231340" y="137542"/>
                  <a:pt x="1228725" y="117492"/>
                </a:cubicBezTo>
                <a:cubicBezTo>
                  <a:pt x="1227329" y="106788"/>
                  <a:pt x="1223163" y="97244"/>
                  <a:pt x="1216025" y="88917"/>
                </a:cubicBezTo>
                <a:cubicBezTo>
                  <a:pt x="1213542" y="86020"/>
                  <a:pt x="1209675" y="84684"/>
                  <a:pt x="1206500" y="82567"/>
                </a:cubicBezTo>
                <a:cubicBezTo>
                  <a:pt x="1189567" y="57167"/>
                  <a:pt x="1211792" y="87859"/>
                  <a:pt x="1190625" y="66692"/>
                </a:cubicBezTo>
                <a:cubicBezTo>
                  <a:pt x="1186883" y="62950"/>
                  <a:pt x="1184842" y="57734"/>
                  <a:pt x="1181100" y="53992"/>
                </a:cubicBezTo>
                <a:cubicBezTo>
                  <a:pt x="1177358" y="50250"/>
                  <a:pt x="1172418" y="47911"/>
                  <a:pt x="1168400" y="44467"/>
                </a:cubicBezTo>
                <a:cubicBezTo>
                  <a:pt x="1164991" y="41545"/>
                  <a:pt x="1162611" y="37433"/>
                  <a:pt x="1158875" y="34942"/>
                </a:cubicBezTo>
                <a:cubicBezTo>
                  <a:pt x="1156090" y="33086"/>
                  <a:pt x="1152426" y="33085"/>
                  <a:pt x="1149350" y="31767"/>
                </a:cubicBezTo>
                <a:cubicBezTo>
                  <a:pt x="1145000" y="29903"/>
                  <a:pt x="1141000" y="27281"/>
                  <a:pt x="1136650" y="25417"/>
                </a:cubicBezTo>
                <a:cubicBezTo>
                  <a:pt x="1133574" y="24099"/>
                  <a:pt x="1117310" y="20912"/>
                  <a:pt x="1127125" y="22242"/>
                </a:cubicBezTo>
                <a:cubicBezTo>
                  <a:pt x="1136940" y="23572"/>
                  <a:pt x="1195258" y="29282"/>
                  <a:pt x="1195539" y="33396"/>
                </a:cubicBezTo>
                <a:cubicBezTo>
                  <a:pt x="1195820" y="37510"/>
                  <a:pt x="1152382" y="44402"/>
                  <a:pt x="1128809" y="46924"/>
                </a:cubicBezTo>
                <a:cubicBezTo>
                  <a:pt x="1105236" y="49446"/>
                  <a:pt x="1060450" y="50643"/>
                  <a:pt x="1054100" y="48526"/>
                </a:cubicBezTo>
                <a:cubicBezTo>
                  <a:pt x="963083" y="49584"/>
                  <a:pt x="872067" y="-1041"/>
                  <a:pt x="781050" y="17"/>
                </a:cubicBezTo>
                <a:cubicBezTo>
                  <a:pt x="763031" y="367"/>
                  <a:pt x="745096" y="2964"/>
                  <a:pt x="727075" y="3192"/>
                </a:cubicBezTo>
                <a:lnTo>
                  <a:pt x="279400" y="6367"/>
                </a:lnTo>
                <a:cubicBezTo>
                  <a:pt x="271992" y="7425"/>
                  <a:pt x="264371" y="7486"/>
                  <a:pt x="257175" y="9542"/>
                </a:cubicBezTo>
                <a:cubicBezTo>
                  <a:pt x="249425" y="11756"/>
                  <a:pt x="242434" y="16074"/>
                  <a:pt x="234950" y="19067"/>
                </a:cubicBezTo>
                <a:cubicBezTo>
                  <a:pt x="231843" y="20310"/>
                  <a:pt x="228472" y="20857"/>
                  <a:pt x="225425" y="22242"/>
                </a:cubicBezTo>
                <a:cubicBezTo>
                  <a:pt x="216807" y="26159"/>
                  <a:pt x="208940" y="31758"/>
                  <a:pt x="200025" y="34942"/>
                </a:cubicBezTo>
                <a:cubicBezTo>
                  <a:pt x="193962" y="37107"/>
                  <a:pt x="187325" y="37059"/>
                  <a:pt x="180975" y="38117"/>
                </a:cubicBezTo>
                <a:cubicBezTo>
                  <a:pt x="177800" y="40234"/>
                  <a:pt x="174957" y="42964"/>
                  <a:pt x="171450" y="44467"/>
                </a:cubicBezTo>
                <a:cubicBezTo>
                  <a:pt x="132621" y="61108"/>
                  <a:pt x="148473" y="53300"/>
                  <a:pt x="123825" y="60342"/>
                </a:cubicBezTo>
                <a:cubicBezTo>
                  <a:pt x="120607" y="61261"/>
                  <a:pt x="117547" y="62705"/>
                  <a:pt x="114300" y="63517"/>
                </a:cubicBezTo>
                <a:cubicBezTo>
                  <a:pt x="109065" y="64826"/>
                  <a:pt x="103631" y="65272"/>
                  <a:pt x="98425" y="66692"/>
                </a:cubicBezTo>
                <a:cubicBezTo>
                  <a:pt x="91967" y="68453"/>
                  <a:pt x="85869" y="71419"/>
                  <a:pt x="79375" y="73042"/>
                </a:cubicBezTo>
                <a:cubicBezTo>
                  <a:pt x="58528" y="78254"/>
                  <a:pt x="45661" y="79673"/>
                  <a:pt x="25400" y="82567"/>
                </a:cubicBezTo>
                <a:cubicBezTo>
                  <a:pt x="8467" y="107967"/>
                  <a:pt x="30692" y="77275"/>
                  <a:pt x="9525" y="98442"/>
                </a:cubicBezTo>
                <a:cubicBezTo>
                  <a:pt x="5783" y="102184"/>
                  <a:pt x="3175" y="106909"/>
                  <a:pt x="0" y="111142"/>
                </a:cubicBezTo>
                <a:cubicBezTo>
                  <a:pt x="1058" y="127017"/>
                  <a:pt x="2183" y="142888"/>
                  <a:pt x="3175" y="158767"/>
                </a:cubicBezTo>
                <a:cubicBezTo>
                  <a:pt x="4299" y="176755"/>
                  <a:pt x="-6002" y="199618"/>
                  <a:pt x="6350" y="212742"/>
                </a:cubicBezTo>
                <a:cubicBezTo>
                  <a:pt x="17230" y="224302"/>
                  <a:pt x="8996" y="228617"/>
                  <a:pt x="9525" y="23179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4BE9D2-F026-4318-A4E6-D0781681195A}"/>
              </a:ext>
            </a:extLst>
          </p:cNvPr>
          <p:cNvGrpSpPr/>
          <p:nvPr/>
        </p:nvGrpSpPr>
        <p:grpSpPr>
          <a:xfrm>
            <a:off x="4977177" y="616725"/>
            <a:ext cx="284436" cy="581171"/>
            <a:chOff x="3669237" y="362082"/>
            <a:chExt cx="284436" cy="58117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77A8910-BDB7-4565-A1A7-CE6E0D9C5E6F}"/>
                </a:ext>
              </a:extLst>
            </p:cNvPr>
            <p:cNvSpPr txBox="1"/>
            <p:nvPr/>
          </p:nvSpPr>
          <p:spPr>
            <a:xfrm>
              <a:off x="3669237" y="362082"/>
              <a:ext cx="284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2A44F"/>
                  </a:solidFill>
                  <a:latin typeface="Segoe Condensed" panose="020B0606040200020203" pitchFamily="34" charset="0"/>
                </a:rPr>
                <a:t>5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F9CDB17-440D-4F43-A42B-7EFDF7FDF4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724284"/>
              <a:ext cx="0" cy="218969"/>
            </a:xfrm>
            <a:prstGeom prst="line">
              <a:avLst/>
            </a:prstGeom>
            <a:ln>
              <a:solidFill>
                <a:srgbClr val="02A4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5973FA7-8190-450B-AE94-D44D519E53E5}"/>
              </a:ext>
            </a:extLst>
          </p:cNvPr>
          <p:cNvGrpSpPr/>
          <p:nvPr/>
        </p:nvGrpSpPr>
        <p:grpSpPr>
          <a:xfrm>
            <a:off x="5230147" y="616725"/>
            <a:ext cx="284436" cy="581171"/>
            <a:chOff x="3669237" y="362082"/>
            <a:chExt cx="284436" cy="58117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D506FA-3039-44B1-A9EF-DACC2A16BA6B}"/>
                </a:ext>
              </a:extLst>
            </p:cNvPr>
            <p:cNvSpPr txBox="1"/>
            <p:nvPr/>
          </p:nvSpPr>
          <p:spPr>
            <a:xfrm>
              <a:off x="3669237" y="362082"/>
              <a:ext cx="284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3ADE9"/>
                  </a:solidFill>
                  <a:latin typeface="Segoe Condensed" panose="020B0606040200020203" pitchFamily="34" charset="0"/>
                </a:rPr>
                <a:t>6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284ED7-7272-4526-992A-1B92DB6D6279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724284"/>
              <a:ext cx="0" cy="218969"/>
            </a:xfrm>
            <a:prstGeom prst="line">
              <a:avLst/>
            </a:prstGeom>
            <a:ln>
              <a:solidFill>
                <a:srgbClr val="03ADE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5F6A597-C6FD-4A59-BF83-EA14797E2CAC}"/>
              </a:ext>
            </a:extLst>
          </p:cNvPr>
          <p:cNvGrpSpPr/>
          <p:nvPr/>
        </p:nvGrpSpPr>
        <p:grpSpPr>
          <a:xfrm>
            <a:off x="5466258" y="616725"/>
            <a:ext cx="962315" cy="581171"/>
            <a:chOff x="3669236" y="362082"/>
            <a:chExt cx="962315" cy="58117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7258EC7-8B14-4FCE-8521-75ADD8595810}"/>
                </a:ext>
              </a:extLst>
            </p:cNvPr>
            <p:cNvSpPr txBox="1"/>
            <p:nvPr/>
          </p:nvSpPr>
          <p:spPr>
            <a:xfrm>
              <a:off x="3669236" y="362082"/>
              <a:ext cx="9623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38120"/>
                  </a:solidFill>
                  <a:latin typeface="Segoe Condensed" panose="020B0606040200020203" pitchFamily="34" charset="0"/>
                </a:rPr>
                <a:t>1000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A4029CE-C3E5-46CF-9F7D-859F695E32BC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724284"/>
              <a:ext cx="0" cy="218969"/>
            </a:xfrm>
            <a:prstGeom prst="line">
              <a:avLst/>
            </a:prstGeom>
            <a:ln>
              <a:solidFill>
                <a:srgbClr val="F381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D622993-6F91-4317-A1A6-B06D00C07F0C}"/>
              </a:ext>
            </a:extLst>
          </p:cNvPr>
          <p:cNvGrpSpPr/>
          <p:nvPr/>
        </p:nvGrpSpPr>
        <p:grpSpPr>
          <a:xfrm>
            <a:off x="5943347" y="341462"/>
            <a:ext cx="1817739" cy="323378"/>
            <a:chOff x="3440703" y="566733"/>
            <a:chExt cx="1817739" cy="3233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820CBA4-FD57-40DF-B77B-420A568CF85B}"/>
                </a:ext>
              </a:extLst>
            </p:cNvPr>
            <p:cNvSpPr txBox="1"/>
            <p:nvPr/>
          </p:nvSpPr>
          <p:spPr>
            <a:xfrm>
              <a:off x="3489028" y="566733"/>
              <a:ext cx="17694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Condensed" panose="020B0606040200020203" pitchFamily="34" charset="0"/>
                </a:rPr>
                <a:t>Multiplier</a:t>
              </a:r>
              <a:endParaRPr lang="en-US" sz="1200" b="1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F5479EA-9E4C-49EA-B8CA-1A5D4AE538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40703" y="758194"/>
              <a:ext cx="103191" cy="131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32874F-D474-4659-9061-AA0BBFFD3DD5}"/>
              </a:ext>
            </a:extLst>
          </p:cNvPr>
          <p:cNvGrpSpPr/>
          <p:nvPr/>
        </p:nvGrpSpPr>
        <p:grpSpPr>
          <a:xfrm>
            <a:off x="6044416" y="975666"/>
            <a:ext cx="2703934" cy="276999"/>
            <a:chOff x="3482316" y="603482"/>
            <a:chExt cx="2703934" cy="2769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03EAA2E-3A8F-4391-8605-09F4AD314EE9}"/>
                </a:ext>
              </a:extLst>
            </p:cNvPr>
            <p:cNvSpPr txBox="1"/>
            <p:nvPr/>
          </p:nvSpPr>
          <p:spPr>
            <a:xfrm>
              <a:off x="3536967" y="603482"/>
              <a:ext cx="2649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Condensed" panose="020B0606040200020203" pitchFamily="34" charset="0"/>
                </a:rPr>
                <a:t> Gold band indicates ±5% tolerance resistor</a:t>
              </a:r>
              <a:endParaRPr lang="en-US" sz="1200" b="1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F18CF1A-1405-4BC6-B4E6-C97B045837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2316" y="752397"/>
              <a:ext cx="120622" cy="12808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DCA7E7A-0030-4273-8479-FE9F1E05E8A7}"/>
              </a:ext>
            </a:extLst>
          </p:cNvPr>
          <p:cNvSpPr txBox="1"/>
          <p:nvPr/>
        </p:nvSpPr>
        <p:spPr>
          <a:xfrm>
            <a:off x="6022423" y="616725"/>
            <a:ext cx="273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Condensed" panose="020B0606040200020203" pitchFamily="34" charset="0"/>
              </a:rPr>
              <a:t>= 56 * 1000 = </a:t>
            </a:r>
            <a:r>
              <a:rPr lang="en-US" sz="2000" b="1" u="sng" dirty="0">
                <a:latin typeface="Segoe Condensed" panose="020B0606040200020203" pitchFamily="34" charset="0"/>
              </a:rPr>
              <a:t>56k</a:t>
            </a:r>
            <a:r>
              <a:rPr lang="el-G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(±5%)</a:t>
            </a:r>
            <a:r>
              <a:rPr lang="en-US" sz="2000" b="1" dirty="0">
                <a:latin typeface="Segoe Condensed" panose="020B0606040200020203" pitchFamily="34" charset="0"/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5AF94D5-CDD6-4E2F-A734-89118414452A}"/>
              </a:ext>
            </a:extLst>
          </p:cNvPr>
          <p:cNvGrpSpPr/>
          <p:nvPr/>
        </p:nvGrpSpPr>
        <p:grpSpPr>
          <a:xfrm>
            <a:off x="5063990" y="5308264"/>
            <a:ext cx="284436" cy="578268"/>
            <a:chOff x="3669237" y="183924"/>
            <a:chExt cx="284436" cy="57826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1EF19FC-57B7-47A1-B893-424425C52D69}"/>
                </a:ext>
              </a:extLst>
            </p:cNvPr>
            <p:cNvSpPr txBox="1"/>
            <p:nvPr/>
          </p:nvSpPr>
          <p:spPr>
            <a:xfrm>
              <a:off x="3669237" y="362082"/>
              <a:ext cx="284436" cy="40011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FEF10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Condensed" panose="020B0606040200020203" pitchFamily="34" charset="0"/>
                </a:rPr>
                <a:t>4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62B8F0E-C91B-41EC-A6E1-1288A5FA4F20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183924"/>
              <a:ext cx="0" cy="218969"/>
            </a:xfrm>
            <a:prstGeom prst="line">
              <a:avLst/>
            </a:prstGeom>
            <a:ln>
              <a:solidFill>
                <a:srgbClr val="FEF102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F5018A9-FF9A-4AE5-81EE-04F1659F9443}"/>
              </a:ext>
            </a:extLst>
          </p:cNvPr>
          <p:cNvGrpSpPr/>
          <p:nvPr/>
        </p:nvGrpSpPr>
        <p:grpSpPr>
          <a:xfrm>
            <a:off x="5201614" y="5308264"/>
            <a:ext cx="284436" cy="578268"/>
            <a:chOff x="3669237" y="183924"/>
            <a:chExt cx="284436" cy="57826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C55811-6FD6-4B0A-8BC4-FB08B1EA1BE1}"/>
                </a:ext>
              </a:extLst>
            </p:cNvPr>
            <p:cNvSpPr txBox="1"/>
            <p:nvPr/>
          </p:nvSpPr>
          <p:spPr>
            <a:xfrm>
              <a:off x="3669237" y="362082"/>
              <a:ext cx="284436" cy="40011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692B8B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Condensed" panose="020B0606040200020203" pitchFamily="34" charset="0"/>
                </a:rPr>
                <a:t>7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6A3D687-6460-4130-AFEF-D709B16E48B3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183924"/>
              <a:ext cx="0" cy="218969"/>
            </a:xfrm>
            <a:prstGeom prst="line">
              <a:avLst/>
            </a:prstGeom>
            <a:ln>
              <a:solidFill>
                <a:srgbClr val="692B8B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1D8925B-04D2-4F52-A231-ADAFB46DA38F}"/>
              </a:ext>
            </a:extLst>
          </p:cNvPr>
          <p:cNvGrpSpPr/>
          <p:nvPr/>
        </p:nvGrpSpPr>
        <p:grpSpPr>
          <a:xfrm>
            <a:off x="5339238" y="5308264"/>
            <a:ext cx="284436" cy="578268"/>
            <a:chOff x="3669237" y="183924"/>
            <a:chExt cx="284436" cy="57826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473A852-8B2D-49DB-BCB7-3F59063EF0ED}"/>
                </a:ext>
              </a:extLst>
            </p:cNvPr>
            <p:cNvSpPr txBox="1"/>
            <p:nvPr/>
          </p:nvSpPr>
          <p:spPr>
            <a:xfrm>
              <a:off x="3669237" y="362082"/>
              <a:ext cx="284436" cy="40011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Condensed" panose="020B0606040200020203" pitchFamily="34" charset="0"/>
                </a:rPr>
                <a:t>0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A6A3837-3ED1-4C50-B496-DEB8DD4748C3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183924"/>
              <a:ext cx="0" cy="218969"/>
            </a:xfrm>
            <a:prstGeom prst="line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66D7DF-B42C-4E29-ABE8-EDEF1A91F574}"/>
              </a:ext>
            </a:extLst>
          </p:cNvPr>
          <p:cNvGrpSpPr/>
          <p:nvPr/>
        </p:nvGrpSpPr>
        <p:grpSpPr>
          <a:xfrm>
            <a:off x="5476860" y="5308264"/>
            <a:ext cx="567555" cy="578268"/>
            <a:chOff x="3669236" y="183924"/>
            <a:chExt cx="567555" cy="578268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7EF73B1-9212-4A91-884C-2216E44D4177}"/>
                </a:ext>
              </a:extLst>
            </p:cNvPr>
            <p:cNvSpPr txBox="1"/>
            <p:nvPr/>
          </p:nvSpPr>
          <p:spPr>
            <a:xfrm>
              <a:off x="3669236" y="362082"/>
              <a:ext cx="567555" cy="400110"/>
            </a:xfrm>
            <a:prstGeom prst="rect">
              <a:avLst/>
            </a:prstGeom>
            <a:noFill/>
            <a:effectLst>
              <a:glow rad="635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ED1C2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Segoe Condensed" panose="020B0606040200020203" pitchFamily="34" charset="0"/>
                </a:rPr>
                <a:t>100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F1E8E82-2EEC-49D2-908A-697202F9E178}"/>
                </a:ext>
              </a:extLst>
            </p:cNvPr>
            <p:cNvCxnSpPr>
              <a:cxnSpLocks/>
            </p:cNvCxnSpPr>
            <p:nvPr/>
          </p:nvCxnSpPr>
          <p:spPr>
            <a:xfrm>
              <a:off x="3811455" y="183924"/>
              <a:ext cx="0" cy="218969"/>
            </a:xfrm>
            <a:prstGeom prst="line">
              <a:avLst/>
            </a:prstGeom>
            <a:ln>
              <a:solidFill>
                <a:srgbClr val="C0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A9B32A8-E465-487E-9AE4-48D53847C216}"/>
              </a:ext>
            </a:extLst>
          </p:cNvPr>
          <p:cNvGrpSpPr/>
          <p:nvPr/>
        </p:nvGrpSpPr>
        <p:grpSpPr>
          <a:xfrm>
            <a:off x="5720991" y="5834300"/>
            <a:ext cx="764000" cy="329231"/>
            <a:chOff x="3489028" y="514501"/>
            <a:chExt cx="764000" cy="3292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6752D64-59CA-416E-A159-B8018F3B6077}"/>
                </a:ext>
              </a:extLst>
            </p:cNvPr>
            <p:cNvSpPr txBox="1"/>
            <p:nvPr/>
          </p:nvSpPr>
          <p:spPr>
            <a:xfrm>
              <a:off x="3489028" y="566733"/>
              <a:ext cx="764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Condensed" panose="020B0606040200020203" pitchFamily="34" charset="0"/>
                </a:rPr>
                <a:t>Multiplier</a:t>
              </a:r>
              <a:endParaRPr lang="en-US" sz="1200" b="1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8CBA38E-D76C-44B5-A45C-E9C17AFAF6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6653" y="514501"/>
              <a:ext cx="62267" cy="750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F1EC8BF-86E7-4C20-884A-3CA3FAD698C6}"/>
              </a:ext>
            </a:extLst>
          </p:cNvPr>
          <p:cNvGrpSpPr/>
          <p:nvPr/>
        </p:nvGrpSpPr>
        <p:grpSpPr>
          <a:xfrm>
            <a:off x="6030065" y="5238886"/>
            <a:ext cx="2718285" cy="276999"/>
            <a:chOff x="3454977" y="455576"/>
            <a:chExt cx="2718285" cy="276999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5F60E29-98AC-4D57-8F30-665872C0E92F}"/>
                </a:ext>
              </a:extLst>
            </p:cNvPr>
            <p:cNvSpPr txBox="1"/>
            <p:nvPr/>
          </p:nvSpPr>
          <p:spPr>
            <a:xfrm>
              <a:off x="3523979" y="455576"/>
              <a:ext cx="264928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Segoe Condensed" panose="020B0606040200020203" pitchFamily="34" charset="0"/>
                </a:rPr>
                <a:t> Brown band indicates ±1% tolerance resistor</a:t>
              </a:r>
              <a:endParaRPr lang="en-US" sz="1200" b="1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B8EFA85-5952-46FC-A987-997A764515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54977" y="525554"/>
              <a:ext cx="122830" cy="818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34155645-2ADE-468B-B7EA-E45AE51879C7}"/>
              </a:ext>
            </a:extLst>
          </p:cNvPr>
          <p:cNvSpPr txBox="1"/>
          <p:nvPr/>
        </p:nvSpPr>
        <p:spPr>
          <a:xfrm>
            <a:off x="5882371" y="5483386"/>
            <a:ext cx="2738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Condensed" panose="020B0606040200020203" pitchFamily="34" charset="0"/>
              </a:rPr>
              <a:t>= 470 * 100 = </a:t>
            </a:r>
            <a:r>
              <a:rPr lang="en-US" sz="2000" b="1" u="sng" dirty="0">
                <a:latin typeface="Segoe Condensed" panose="020B0606040200020203" pitchFamily="34" charset="0"/>
              </a:rPr>
              <a:t>47k</a:t>
            </a:r>
            <a:r>
              <a:rPr lang="el-G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n-US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(±1%)</a:t>
            </a:r>
            <a:r>
              <a:rPr lang="en-US" sz="2000" b="1" dirty="0">
                <a:latin typeface="Segoe Condensed" panose="020B0606040200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652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886EA72-2D4C-4E8A-A66E-3DE16B701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914171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3D6CB1-247F-4A1A-94D9-53359AA08A62}"/>
              </a:ext>
            </a:extLst>
          </p:cNvPr>
          <p:cNvCxnSpPr>
            <a:cxnSpLocks/>
          </p:cNvCxnSpPr>
          <p:nvPr/>
        </p:nvCxnSpPr>
        <p:spPr>
          <a:xfrm flipH="1">
            <a:off x="4765262" y="4586204"/>
            <a:ext cx="132153" cy="4756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1C7F0D15-3B33-4DEB-B9DF-800AF81027F4}"/>
              </a:ext>
            </a:extLst>
          </p:cNvPr>
          <p:cNvSpPr/>
          <p:nvPr/>
        </p:nvSpPr>
        <p:spPr>
          <a:xfrm>
            <a:off x="4438891" y="4413099"/>
            <a:ext cx="1657109" cy="346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0" r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330 </a:t>
            </a:r>
            <a:r>
              <a:rPr lang="el-GR" sz="2000" b="1" dirty="0">
                <a:solidFill>
                  <a:schemeClr val="tx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 Resistors</a:t>
            </a:r>
            <a:endParaRPr lang="en-US" sz="2000" b="1" dirty="0">
              <a:solidFill>
                <a:schemeClr val="tx1"/>
              </a:solidFill>
              <a:latin typeface="Segoe Condensed" panose="020B0606040200020203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BFA802B-4C6B-449E-9BB5-526A2AF91EC7}"/>
              </a:ext>
            </a:extLst>
          </p:cNvPr>
          <p:cNvCxnSpPr>
            <a:cxnSpLocks/>
          </p:cNvCxnSpPr>
          <p:nvPr/>
        </p:nvCxnSpPr>
        <p:spPr>
          <a:xfrm flipH="1">
            <a:off x="9975798" y="5061892"/>
            <a:ext cx="132153" cy="4756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F1B0BB2-2624-49E2-95FF-390D52C96A6F}"/>
              </a:ext>
            </a:extLst>
          </p:cNvPr>
          <p:cNvSpPr/>
          <p:nvPr/>
        </p:nvSpPr>
        <p:spPr>
          <a:xfrm>
            <a:off x="9649427" y="4888787"/>
            <a:ext cx="1657109" cy="346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0" rIns="9144"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10 </a:t>
            </a:r>
            <a:r>
              <a:rPr lang="el-GR" sz="2000" b="1" dirty="0">
                <a:solidFill>
                  <a:schemeClr val="tx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r>
              <a:rPr lang="en-US" sz="2000" b="1" dirty="0">
                <a:solidFill>
                  <a:schemeClr val="tx1"/>
                </a:solidFill>
                <a:latin typeface="Segoe Condensed" panose="020B0606040200020203" pitchFamily="34" charset="0"/>
                <a:cs typeface="Calibri" panose="020F0502020204030204" pitchFamily="34" charset="0"/>
              </a:rPr>
              <a:t> Resistors</a:t>
            </a:r>
            <a:endParaRPr lang="en-US" sz="2000" b="1" dirty="0">
              <a:solidFill>
                <a:schemeClr val="tx1"/>
              </a:solidFill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62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4931F06-E91C-4F73-9B60-81F9AD3963D0}"/>
              </a:ext>
            </a:extLst>
          </p:cNvPr>
          <p:cNvGrpSpPr/>
          <p:nvPr/>
        </p:nvGrpSpPr>
        <p:grpSpPr>
          <a:xfrm>
            <a:off x="8166491" y="993432"/>
            <a:ext cx="3813687" cy="4879512"/>
            <a:chOff x="8166491" y="1732395"/>
            <a:chExt cx="3813687" cy="4879512"/>
          </a:xfrm>
        </p:grpSpPr>
        <p:pic>
          <p:nvPicPr>
            <p:cNvPr id="6" name="Picture 5" descr="instruments_auto10k2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4686" y="1732395"/>
              <a:ext cx="3714852" cy="26746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8166491" y="4857581"/>
              <a:ext cx="3813687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3. Use a Multimeter</a:t>
              </a:r>
            </a:p>
            <a:p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Finally, you could use a multimeter to directly measure the resistance. Make sure that the resistor is not connected to anything else and switch the multimeter to its resistance measurement setting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4CF29E4-2CE0-42E5-B840-6E28630C9300}"/>
              </a:ext>
            </a:extLst>
          </p:cNvPr>
          <p:cNvGrpSpPr/>
          <p:nvPr/>
        </p:nvGrpSpPr>
        <p:grpSpPr>
          <a:xfrm>
            <a:off x="211822" y="881642"/>
            <a:ext cx="4056006" cy="4717651"/>
            <a:chOff x="680406" y="1821773"/>
            <a:chExt cx="4056006" cy="4717651"/>
          </a:xfrm>
        </p:grpSpPr>
        <p:pic>
          <p:nvPicPr>
            <p:cNvPr id="1026" name="Picture 2" descr="Image result for sparkfun resistor pac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90" y="1821773"/>
              <a:ext cx="3236976" cy="3236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/>
            <p:cNvSpPr/>
            <p:nvPr/>
          </p:nvSpPr>
          <p:spPr>
            <a:xfrm>
              <a:off x="680406" y="5062096"/>
              <a:ext cx="382068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1. Keep Your Resistors Organized</a:t>
              </a:r>
            </a:p>
            <a:p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I like kits like the </a:t>
              </a:r>
              <a:r>
                <a:rPr lang="en-US" dirty="0" err="1">
                  <a:latin typeface="Segoe Condensed" panose="020B0606040200020203" pitchFamily="34" charset="0"/>
                  <a:cs typeface="Segoe UI Light" panose="020B0502040204020203" pitchFamily="34" charset="0"/>
                </a:rPr>
                <a:t>SparkFun</a:t>
              </a:r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 Resistor Kit, which comes organized by resistor value. Some kits have </a:t>
              </a:r>
              <a:r>
                <a:rPr lang="en-US" dirty="0" err="1">
                  <a:latin typeface="Segoe Condensed" panose="020B0606040200020203" pitchFamily="34" charset="0"/>
                  <a:cs typeface="Segoe UI Light" panose="020B0502040204020203" pitchFamily="34" charset="0"/>
                </a:rPr>
                <a:t>lil</a:t>
              </a:r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 packets of resistors that are individually marked. </a:t>
              </a:r>
            </a:p>
          </p:txBody>
        </p:sp>
        <p:pic>
          <p:nvPicPr>
            <p:cNvPr id="1028" name="Picture 4" descr="Image result for sparkfun resistor pac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833" b="94500" l="6167" r="93667">
                          <a14:foregroundMark x1="12833" y1="32500" x2="6167" y2="23500"/>
                          <a14:foregroundMark x1="44000" y1="84333" x2="51333" y2="94500"/>
                          <a14:foregroundMark x1="8000" y1="17333" x2="46500" y2="6000"/>
                          <a14:foregroundMark x1="10333" y1="24333" x2="6667" y2="17500"/>
                          <a14:foregroundMark x1="83167" y1="65000" x2="92167" y2="77167"/>
                          <a14:foregroundMark x1="87833" y1="67167" x2="93833" y2="70833"/>
                          <a14:foregroundMark x1="48500" y1="93500" x2="7833" y2="29667"/>
                          <a14:foregroundMark x1="46833" y1="4833" x2="93667" y2="69667"/>
                          <a14:foregroundMark x1="70500" y1="36500" x2="48667" y2="6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929" y="3371607"/>
              <a:ext cx="1901483" cy="190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3199BE-4974-49D8-84BB-3D0673732BD0}"/>
              </a:ext>
            </a:extLst>
          </p:cNvPr>
          <p:cNvGrpSpPr/>
          <p:nvPr/>
        </p:nvGrpSpPr>
        <p:grpSpPr>
          <a:xfrm>
            <a:off x="4283666" y="1290323"/>
            <a:ext cx="3719828" cy="4035587"/>
            <a:chOff x="4283666" y="2029286"/>
            <a:chExt cx="3719828" cy="403558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CDC2685-DF58-4EED-BF9D-42EB89CC1356}"/>
                </a:ext>
              </a:extLst>
            </p:cNvPr>
            <p:cNvGrpSpPr/>
            <p:nvPr/>
          </p:nvGrpSpPr>
          <p:grpSpPr>
            <a:xfrm>
              <a:off x="4283666" y="2029286"/>
              <a:ext cx="3624668" cy="2300016"/>
              <a:chOff x="2590800" y="1947672"/>
              <a:chExt cx="6657569" cy="4224528"/>
            </a:xfrm>
          </p:grpSpPr>
          <p:pic>
            <p:nvPicPr>
              <p:cNvPr id="16" name="Picture 2" descr="http://www.imajeenyus.com/electronics/20120315_resistor_colour_code/resistor-color-code2.jpg">
                <a:extLst>
                  <a:ext uri="{FF2B5EF4-FFF2-40B4-BE49-F238E27FC236}">
                    <a16:creationId xmlns:a16="http://schemas.microsoft.com/office/drawing/2014/main" id="{922506CB-C05F-48E5-B3A6-FA49A96E43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69" b="23281"/>
              <a:stretch/>
            </p:blipFill>
            <p:spPr bwMode="auto">
              <a:xfrm>
                <a:off x="2590800" y="1947672"/>
                <a:ext cx="6657569" cy="40873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E50168A-1DB4-477E-BD5D-BBA92586692B}"/>
                  </a:ext>
                </a:extLst>
              </p:cNvPr>
              <p:cNvSpPr/>
              <p:nvPr/>
            </p:nvSpPr>
            <p:spPr>
              <a:xfrm>
                <a:off x="5477256" y="3282696"/>
                <a:ext cx="905256" cy="288950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04DB9FC-F919-4453-9CF5-41BE921E598B}"/>
                </a:ext>
              </a:extLst>
            </p:cNvPr>
            <p:cNvSpPr/>
            <p:nvPr/>
          </p:nvSpPr>
          <p:spPr>
            <a:xfrm>
              <a:off x="4378826" y="4864544"/>
              <a:ext cx="3624668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2. Resistor Chart (or from Memory)</a:t>
              </a:r>
            </a:p>
            <a:p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</a:rPr>
                <a:t>You can also use a resistor chart (or your memory) but you still have to find the resistor you’re looking for! </a:t>
              </a:r>
              <a:r>
                <a:rPr lang="en-US" dirty="0">
                  <a:latin typeface="Segoe Condensed" panose="020B0606040200020203" pitchFamily="34" charset="0"/>
                  <a:cs typeface="Segoe UI Light" panose="020B0502040204020203" pitchFamily="34" charset="0"/>
                  <a:sym typeface="Wingdings" panose="05000000000000000000" pitchFamily="2" charset="2"/>
                </a:rPr>
                <a:t></a:t>
              </a:r>
              <a:endParaRPr lang="en-US" dirty="0">
                <a:latin typeface="Segoe Condensed" panose="020B0606040200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D01B72-A2B9-47C4-BF57-30325EF7285C}"/>
              </a:ext>
            </a:extLst>
          </p:cNvPr>
          <p:cNvGrpSpPr/>
          <p:nvPr/>
        </p:nvGrpSpPr>
        <p:grpSpPr>
          <a:xfrm>
            <a:off x="1693995" y="6023448"/>
            <a:ext cx="8689705" cy="461665"/>
            <a:chOff x="457200" y="6365359"/>
            <a:chExt cx="8689705" cy="461665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0C6194C-9134-4971-A396-EEFDD517C8B8}"/>
                </a:ext>
              </a:extLst>
            </p:cNvPr>
            <p:cNvCxnSpPr/>
            <p:nvPr/>
          </p:nvCxnSpPr>
          <p:spPr>
            <a:xfrm>
              <a:off x="1481328" y="6596191"/>
              <a:ext cx="6547104" cy="0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2A32B0-1901-4F42-8934-375C1601AB2B}"/>
                </a:ext>
              </a:extLst>
            </p:cNvPr>
            <p:cNvSpPr txBox="1"/>
            <p:nvPr/>
          </p:nvSpPr>
          <p:spPr>
            <a:xfrm>
              <a:off x="457200" y="6365359"/>
              <a:ext cx="1143000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bas Neue" panose="020B0606020202050201" pitchFamily="34" charset="0"/>
                  <a:cs typeface="Segoe UI Light" panose="020B0502040204020203" pitchFamily="34" charset="0"/>
                </a:rPr>
                <a:t>Fastest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9413AB-9969-44BF-BA62-6B3D8C9C02EE}"/>
                </a:ext>
              </a:extLst>
            </p:cNvPr>
            <p:cNvSpPr txBox="1"/>
            <p:nvPr/>
          </p:nvSpPr>
          <p:spPr>
            <a:xfrm>
              <a:off x="8003905" y="6365359"/>
              <a:ext cx="1143000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bas Neue" panose="020B0606020202050201" pitchFamily="34" charset="0"/>
                  <a:cs typeface="Segoe UI Light" panose="020B0502040204020203" pitchFamily="34" charset="0"/>
                </a:rPr>
                <a:t>Slowest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8B4735E-DBB9-4CCF-821C-A2E6D1513CB1}"/>
              </a:ext>
            </a:extLst>
          </p:cNvPr>
          <p:cNvSpPr txBox="1"/>
          <p:nvPr/>
        </p:nvSpPr>
        <p:spPr>
          <a:xfrm>
            <a:off x="-1549401" y="254968"/>
            <a:ext cx="151764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Three methods to read resistors</a:t>
            </a:r>
          </a:p>
        </p:txBody>
      </p:sp>
    </p:spTree>
    <p:extLst>
      <p:ext uri="{BB962C8B-B14F-4D97-AF65-F5344CB8AC3E}">
        <p14:creationId xmlns:p14="http://schemas.microsoft.com/office/powerpoint/2010/main" val="308769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8813306" cy="708436"/>
          </a:xfrm>
        </p:spPr>
        <p:txBody>
          <a:bodyPr/>
          <a:lstStyle/>
          <a:p>
            <a:r>
              <a:rPr lang="en-US" dirty="0"/>
              <a:t>Exercise: Reading a resistor’s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5902" y="6627168"/>
            <a:ext cx="414119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https://www.electro-tech-online.com/tools/images/cheat-sheets-resistor.gif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8600" y="2204194"/>
            <a:ext cx="5389460" cy="3419856"/>
            <a:chOff x="2590800" y="1947672"/>
            <a:chExt cx="6657569" cy="4224528"/>
          </a:xfrm>
        </p:grpSpPr>
        <p:pic>
          <p:nvPicPr>
            <p:cNvPr id="7170" name="Picture 2" descr="http://www.imajeenyus.com/electronics/20120315_resistor_colour_code/resistor-color-code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9" b="23281"/>
            <a:stretch/>
          </p:blipFill>
          <p:spPr bwMode="auto">
            <a:xfrm>
              <a:off x="2590800" y="1947672"/>
              <a:ext cx="6657569" cy="4087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477256" y="3282696"/>
              <a:ext cx="905256" cy="2889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t="39525" r="24276" b="48256"/>
          <a:stretch/>
        </p:blipFill>
        <p:spPr>
          <a:xfrm>
            <a:off x="5989319" y="2660904"/>
            <a:ext cx="5304995" cy="996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8" t="49600" r="29385" b="38682"/>
          <a:stretch/>
        </p:blipFill>
        <p:spPr>
          <a:xfrm>
            <a:off x="5989319" y="4681573"/>
            <a:ext cx="5303520" cy="1287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024" y="1855271"/>
            <a:ext cx="4645152" cy="76944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What is the value of this resistor?</a:t>
            </a:r>
          </a:p>
          <a:p>
            <a:r>
              <a:rPr lang="en-US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Red, red, brown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07024" y="3931738"/>
            <a:ext cx="4645152" cy="76944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What is the value of this resistor?</a:t>
            </a:r>
          </a:p>
          <a:p>
            <a:r>
              <a:rPr lang="en-US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Brown, black, orange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5902" y="1035498"/>
            <a:ext cx="11775881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Resistors have color-coded stripes indicating their resistance value</a:t>
            </a:r>
          </a:p>
        </p:txBody>
      </p:sp>
    </p:spTree>
    <p:extLst>
      <p:ext uri="{BB962C8B-B14F-4D97-AF65-F5344CB8AC3E}">
        <p14:creationId xmlns:p14="http://schemas.microsoft.com/office/powerpoint/2010/main" val="1066315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8813306" cy="708436"/>
          </a:xfrm>
        </p:spPr>
        <p:txBody>
          <a:bodyPr/>
          <a:lstStyle/>
          <a:p>
            <a:r>
              <a:rPr lang="en-US" dirty="0"/>
              <a:t>Reading a resistor’s value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6627168"/>
            <a:ext cx="414119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https://www.electro-tech-online.com/tools/images/cheat-sheets-resistor.gif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28600" y="2003026"/>
            <a:ext cx="5389460" cy="3419856"/>
            <a:chOff x="2590800" y="1947672"/>
            <a:chExt cx="6657569" cy="4224528"/>
          </a:xfrm>
        </p:grpSpPr>
        <p:pic>
          <p:nvPicPr>
            <p:cNvPr id="7170" name="Picture 2" descr="http://www.imajeenyus.com/electronics/20120315_resistor_colour_code/resistor-color-code2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69" b="23281"/>
            <a:stretch/>
          </p:blipFill>
          <p:spPr bwMode="auto">
            <a:xfrm>
              <a:off x="2590800" y="1947672"/>
              <a:ext cx="6657569" cy="40873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477256" y="3282696"/>
              <a:ext cx="905256" cy="288950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6" t="39525" r="24276" b="48256"/>
          <a:stretch/>
        </p:blipFill>
        <p:spPr>
          <a:xfrm>
            <a:off x="5989319" y="2459736"/>
            <a:ext cx="5304995" cy="996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8" t="49600" r="29385" b="38682"/>
          <a:stretch/>
        </p:blipFill>
        <p:spPr>
          <a:xfrm>
            <a:off x="5989319" y="4480405"/>
            <a:ext cx="5303520" cy="12872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07024" y="1654103"/>
            <a:ext cx="5724144" cy="76944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What is the value of this resistor? </a:t>
            </a:r>
            <a:r>
              <a:rPr lang="en-US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220</a:t>
            </a:r>
            <a:r>
              <a:rPr lang="el-GR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Ω</a:t>
            </a:r>
            <a:endParaRPr lang="en-US" sz="2400" b="1" dirty="0">
              <a:solidFill>
                <a:schemeClr val="accent5"/>
              </a:solidFill>
              <a:latin typeface="Segoe Condensed" panose="020B0606040200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Red, red, brown= 2, 2, 10 = 22 * 10 = 220</a:t>
            </a:r>
            <a:r>
              <a:rPr lang="el-GR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Ω</a:t>
            </a:r>
            <a:endParaRPr lang="en-US" sz="2000" dirty="0">
              <a:latin typeface="Segoe Condensed" panose="020B0606040200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07024" y="3730570"/>
            <a:ext cx="6062472" cy="769441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What is the value of this resistor? </a:t>
            </a:r>
            <a:r>
              <a:rPr lang="en-US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10,000</a:t>
            </a:r>
            <a:r>
              <a:rPr lang="el-GR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Ω</a:t>
            </a:r>
            <a:r>
              <a:rPr lang="en-US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or 10K</a:t>
            </a:r>
            <a:r>
              <a:rPr lang="el-GR" sz="2400" b="1" dirty="0">
                <a:solidFill>
                  <a:schemeClr val="accent5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Ω</a:t>
            </a:r>
            <a:endParaRPr lang="en-US" sz="2400" b="1" dirty="0">
              <a:latin typeface="Segoe Condensed" panose="020B0606040200020203" pitchFamily="34" charset="0"/>
              <a:cs typeface="Segoe UI Light" panose="020B0502040204020203" pitchFamily="34" charset="0"/>
            </a:endParaRPr>
          </a:p>
          <a:p>
            <a:r>
              <a:rPr lang="en-US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Brown, black, orange, gold = 1, 0, 1000 = 10 * 1000 = 10K</a:t>
            </a:r>
            <a:r>
              <a:rPr lang="el-GR" sz="2000" dirty="0">
                <a:latin typeface="Segoe Condensed" panose="020B0606040200020203" pitchFamily="34" charset="0"/>
                <a:cs typeface="Segoe UI Light" panose="020B0502040204020203" pitchFamily="34" charset="0"/>
              </a:rPr>
              <a:t>Ω</a:t>
            </a:r>
            <a:endParaRPr lang="en-US" sz="2000" dirty="0">
              <a:latin typeface="Segoe Condensed" panose="020B0606040200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978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5615AF8-E3F2-481D-AA3D-5A6025DCA261}"/>
              </a:ext>
            </a:extLst>
          </p:cNvPr>
          <p:cNvSpPr/>
          <p:nvPr/>
        </p:nvSpPr>
        <p:spPr>
          <a:xfrm>
            <a:off x="10838120" y="3515825"/>
            <a:ext cx="729378" cy="3544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6C7CF0-517E-4676-91EB-B5310EC21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9" y="1563620"/>
            <a:ext cx="4550374" cy="27213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0CFFD2-51C6-458B-A8FA-CFD348B3A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93" y="1792410"/>
            <a:ext cx="3813543" cy="23194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415789-0C6B-4778-8C83-0B673F5A0392}"/>
                  </a:ext>
                </a:extLst>
              </p:cNvPr>
              <p:cNvSpPr txBox="1"/>
              <p:nvPr/>
            </p:nvSpPr>
            <p:spPr>
              <a:xfrm>
                <a:off x="10201325" y="2310099"/>
                <a:ext cx="165994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415789-0C6B-4778-8C83-0B673F5A0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1325" y="2310099"/>
                <a:ext cx="165994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C2794C-936A-4EEF-86A7-150656026239}"/>
                  </a:ext>
                </a:extLst>
              </p:cNvPr>
              <p:cNvSpPr txBox="1"/>
              <p:nvPr/>
            </p:nvSpPr>
            <p:spPr>
              <a:xfrm>
                <a:off x="8888816" y="3369380"/>
                <a:ext cx="2678682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  <m:r>
                            <a:rPr lang="el-GR" b="0" i="1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⇒0.81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EC2794C-936A-4EEF-86A7-1506560262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816" y="3369380"/>
                <a:ext cx="2678682" cy="55579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D40344-BDDE-43DA-9141-0A9AEA7913DC}"/>
                  </a:ext>
                </a:extLst>
              </p:cNvPr>
              <p:cNvSpPr txBox="1"/>
              <p:nvPr/>
            </p:nvSpPr>
            <p:spPr>
              <a:xfrm>
                <a:off x="8888816" y="2310099"/>
                <a:ext cx="655243" cy="5167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8D40344-BDDE-43DA-9141-0A9AEA791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8816" y="2310099"/>
                <a:ext cx="655243" cy="5167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830A822-2B48-4750-B3B6-9833EBE6E47C}"/>
              </a:ext>
            </a:extLst>
          </p:cNvPr>
          <p:cNvSpPr txBox="1"/>
          <p:nvPr/>
        </p:nvSpPr>
        <p:spPr>
          <a:xfrm>
            <a:off x="8754135" y="1866283"/>
            <a:ext cx="11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Ohm’s Law: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6B40EE-64DB-4023-8E50-AA67B260D943}"/>
              </a:ext>
            </a:extLst>
          </p:cNvPr>
          <p:cNvSpPr txBox="1"/>
          <p:nvPr/>
        </p:nvSpPr>
        <p:spPr>
          <a:xfrm>
            <a:off x="10132826" y="1874725"/>
            <a:ext cx="1197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</a:rPr>
              <a:t>Power: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848878-C56E-4A3B-8042-282F8E678042}"/>
              </a:ext>
            </a:extLst>
          </p:cNvPr>
          <p:cNvCxnSpPr/>
          <p:nvPr/>
        </p:nvCxnSpPr>
        <p:spPr>
          <a:xfrm>
            <a:off x="9618921" y="3083444"/>
            <a:ext cx="929837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688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36" y="677878"/>
            <a:ext cx="2970938" cy="5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resistor?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6" name="Picture 7" descr="http://ecee.colorado.edu/~mathys/ecen1400/labs/resxb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2" y="2023177"/>
            <a:ext cx="7223760" cy="32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 rot="5400000">
            <a:off x="2161689" y="3872120"/>
            <a:ext cx="221462" cy="3190494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4624058" y="4993897"/>
            <a:ext cx="221462" cy="946935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520939" y="5284744"/>
            <a:ext cx="221462" cy="365246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363711" y="5284745"/>
            <a:ext cx="221462" cy="365246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6848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¼ W resistors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920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½ W resistors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917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4 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871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5 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902" y="1035498"/>
            <a:ext cx="11775881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Resistors limit the flow of electrons through a circuit by converting electrical energy to thermal energy (heat).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7655110" y="1978465"/>
            <a:ext cx="4416389" cy="4661175"/>
          </a:xfrm>
        </p:spPr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Resistors have no polarity </a:t>
            </a:r>
            <a:r>
              <a:rPr lang="en-US" sz="2100" dirty="0">
                <a:ea typeface="Segoe UI Semibold" charset="0"/>
              </a:rPr>
              <a:t>so you can put them into a circuit in either orientation.</a:t>
            </a:r>
          </a:p>
          <a:p>
            <a:pPr>
              <a:spcAft>
                <a:spcPts val="1500"/>
              </a:spcAft>
            </a:pPr>
            <a:r>
              <a:rPr lang="en-US" sz="2100" dirty="0">
                <a:ea typeface="Segoe UI Semibold" charset="0"/>
              </a:rPr>
              <a:t>Resistors are characterized by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resistance value (in Ohms or Ω) </a:t>
            </a:r>
            <a:r>
              <a:rPr lang="en-US" sz="2100" dirty="0">
                <a:ea typeface="Segoe UI Semibold" charset="0"/>
              </a:rPr>
              <a:t>and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maximum power capacity (in Watts), </a:t>
            </a:r>
            <a:r>
              <a:rPr lang="en-US" sz="2100" dirty="0">
                <a:ea typeface="Segoe UI Semibold" charset="0"/>
              </a:rPr>
              <a:t>which is the maximum rate at which they can convert electrical energy to thermal energy.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938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American-Style Symbol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3459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International-Style Symbol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627168"/>
            <a:ext cx="273215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https://learn.sparkfun.com/tutorials/resistors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3298D7-123E-4042-834A-054F5DBF958E}"/>
              </a:ext>
            </a:extLst>
          </p:cNvPr>
          <p:cNvGrpSpPr/>
          <p:nvPr/>
        </p:nvGrpSpPr>
        <p:grpSpPr>
          <a:xfrm>
            <a:off x="1693995" y="6023448"/>
            <a:ext cx="8689705" cy="461665"/>
            <a:chOff x="457200" y="6365359"/>
            <a:chExt cx="8689705" cy="461665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E25ECEC-F50C-4D2C-B234-AE5119691BB0}"/>
                </a:ext>
              </a:extLst>
            </p:cNvPr>
            <p:cNvCxnSpPr/>
            <p:nvPr/>
          </p:nvCxnSpPr>
          <p:spPr>
            <a:xfrm>
              <a:off x="1481328" y="6596191"/>
              <a:ext cx="6547104" cy="0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B4B58E-0962-4D37-9C3A-0BCB56113235}"/>
                </a:ext>
              </a:extLst>
            </p:cNvPr>
            <p:cNvSpPr txBox="1"/>
            <p:nvPr/>
          </p:nvSpPr>
          <p:spPr>
            <a:xfrm>
              <a:off x="457200" y="6365359"/>
              <a:ext cx="1143000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bas Neue" panose="020B0606020202050201" pitchFamily="34" charset="0"/>
                  <a:cs typeface="Segoe UI Light" panose="020B0502040204020203" pitchFamily="34" charset="0"/>
                </a:rPr>
                <a:t>Fastest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ECED27-A1B0-4976-8000-B27F8CD8AB19}"/>
                </a:ext>
              </a:extLst>
            </p:cNvPr>
            <p:cNvSpPr txBox="1"/>
            <p:nvPr/>
          </p:nvSpPr>
          <p:spPr>
            <a:xfrm>
              <a:off x="8003905" y="6365359"/>
              <a:ext cx="1143000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50000"/>
                    </a:schemeClr>
                  </a:solidFill>
                  <a:latin typeface="Bebas Neue" panose="020B0606020202050201" pitchFamily="34" charset="0"/>
                  <a:cs typeface="Segoe UI Light" panose="020B0502040204020203" pitchFamily="34" charset="0"/>
                </a:rPr>
                <a:t>Slowest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93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436" y="677878"/>
            <a:ext cx="2970938" cy="507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resistor?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pic>
        <p:nvPicPr>
          <p:cNvPr id="6" name="Picture 7" descr="http://ecee.colorado.edu/~mathys/ecen1400/labs/resxb.jp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2" y="2023177"/>
            <a:ext cx="7223760" cy="328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/>
          <p:cNvSpPr/>
          <p:nvPr/>
        </p:nvSpPr>
        <p:spPr>
          <a:xfrm rot="5400000">
            <a:off x="2161689" y="3872120"/>
            <a:ext cx="221462" cy="3190494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 rot="5400000">
            <a:off x="4624058" y="4993897"/>
            <a:ext cx="221462" cy="946935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/>
          <p:cNvSpPr/>
          <p:nvPr/>
        </p:nvSpPr>
        <p:spPr>
          <a:xfrm rot="5400000">
            <a:off x="5520939" y="5284744"/>
            <a:ext cx="221462" cy="365246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 rot="5400000">
            <a:off x="6363711" y="5284745"/>
            <a:ext cx="221462" cy="365246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26848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Segoe Condensed" panose="020B0606040200020203" pitchFamily="34" charset="0"/>
                <a:cs typeface="Segoe UI Light"/>
              </a:rPr>
              <a:t>¼ W resistors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0920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Segoe Condensed" panose="020B0606040200020203" pitchFamily="34" charset="0"/>
                <a:cs typeface="Segoe UI Light"/>
              </a:rPr>
              <a:t>½ W resistors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8917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Segoe Condensed" panose="020B0606040200020203" pitchFamily="34" charset="0"/>
                <a:cs typeface="Segoe UI Light"/>
              </a:rPr>
              <a:t>4 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38715" y="5657310"/>
            <a:ext cx="129114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Segoe Condensed" panose="020B0606040200020203" pitchFamily="34" charset="0"/>
                <a:cs typeface="Segoe UI Light"/>
              </a:rPr>
              <a:t>5 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902" y="1035498"/>
            <a:ext cx="11775881" cy="4001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Resistors limit the flow of electrons through a circuit by converting electrical energy to thermal energy (heat).</a:t>
            </a:r>
          </a:p>
        </p:txBody>
      </p:sp>
      <p:sp>
        <p:nvSpPr>
          <p:cNvPr id="16" name="Content Placeholder 6"/>
          <p:cNvSpPr>
            <a:spLocks noGrp="1"/>
          </p:cNvSpPr>
          <p:nvPr>
            <p:ph idx="1"/>
          </p:nvPr>
        </p:nvSpPr>
        <p:spPr>
          <a:xfrm>
            <a:off x="7655110" y="1921762"/>
            <a:ext cx="4416389" cy="3550464"/>
          </a:xfrm>
        </p:spPr>
        <p:txBody>
          <a:bodyPr>
            <a:normAutofit/>
          </a:bodyPr>
          <a:lstStyle/>
          <a:p>
            <a:pPr>
              <a:spcAft>
                <a:spcPts val="1500"/>
              </a:spcAft>
            </a:pP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Resistors have no polarity </a:t>
            </a:r>
            <a:r>
              <a:rPr lang="en-US" sz="2100" dirty="0">
                <a:ea typeface="Segoe UI Semibold" charset="0"/>
              </a:rPr>
              <a:t>so you can put them into a circuit in either orientation.</a:t>
            </a:r>
          </a:p>
          <a:p>
            <a:pPr>
              <a:spcAft>
                <a:spcPts val="1500"/>
              </a:spcAft>
            </a:pPr>
            <a:r>
              <a:rPr lang="en-US" sz="2100" dirty="0">
                <a:ea typeface="Segoe UI Semibold" charset="0"/>
              </a:rPr>
              <a:t>Resistors are characterized by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resistance value (in Ohms or Ω) </a:t>
            </a:r>
            <a:r>
              <a:rPr lang="en-US" sz="2100" dirty="0">
                <a:ea typeface="Segoe UI Semibold" charset="0"/>
              </a:rPr>
              <a:t>and their </a:t>
            </a:r>
            <a:r>
              <a:rPr lang="en-US" sz="2100" dirty="0">
                <a:latin typeface="Segoe UI Semibold" charset="0"/>
                <a:ea typeface="Segoe UI Semibold" charset="0"/>
                <a:cs typeface="Segoe UI Semibold" charset="0"/>
              </a:rPr>
              <a:t>maximum power capacity (in Watts), </a:t>
            </a:r>
            <a:r>
              <a:rPr lang="en-US" sz="2100" dirty="0">
                <a:ea typeface="Segoe UI Semibold" charset="0"/>
              </a:rPr>
              <a:t>which is the maximum rate at which they can convert electrical energy to thermal energy.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1938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American-Style Symbol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43459" y="549227"/>
            <a:ext cx="163435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  <a:cs typeface="Segoe UI Light"/>
              </a:rPr>
              <a:t>International-Style Symbol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6627168"/>
            <a:ext cx="273215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https://learn.sparkfun.com/tutorials/resistors </a:t>
            </a:r>
          </a:p>
        </p:txBody>
      </p:sp>
    </p:spTree>
    <p:extLst>
      <p:ext uri="{BB962C8B-B14F-4D97-AF65-F5344CB8AC3E}">
        <p14:creationId xmlns:p14="http://schemas.microsoft.com/office/powerpoint/2010/main" val="2688635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Resistor Composition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Resistors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5902" y="1035498"/>
            <a:ext cx="11775881" cy="70788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Resistors are composed of a thin film of conductive material wrapped around an insulating material. The more wraps, the higher resistance. These are carbon film resistors with 5% tolerance</a:t>
            </a:r>
          </a:p>
        </p:txBody>
      </p:sp>
      <p:pic>
        <p:nvPicPr>
          <p:cNvPr id="21" name="Picture 4" descr="https://dlnmh9ip6v2uc.cloudfront.net/assets/c/7/b/1/f/5165dd97ce395f8b3e0000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488" y="2151626"/>
            <a:ext cx="9144000" cy="42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5376523" y="2461914"/>
            <a:ext cx="1143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Segoe Condensed" panose="020B0606040200020203" pitchFamily="34" charset="0"/>
                <a:cs typeface="Segoe UI Light"/>
              </a:rPr>
              <a:t>27</a:t>
            </a:r>
            <a:r>
              <a:rPr lang="el-GR" sz="2400" b="1" dirty="0">
                <a:latin typeface="Segoe Condensed" panose="020B0606040200020203" pitchFamily="34" charset="0"/>
                <a:cs typeface="Segoe UI Light"/>
              </a:rPr>
              <a:t>Ω</a:t>
            </a:r>
            <a:endParaRPr lang="en-US" sz="2400" b="1" dirty="0">
              <a:latin typeface="Segoe Condensed" panose="020B0606040200020203" pitchFamily="34" charset="0"/>
              <a:cs typeface="Segoe UI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76523" y="3666699"/>
            <a:ext cx="1143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Segoe Condensed" panose="020B0606040200020203" pitchFamily="34" charset="0"/>
                <a:cs typeface="Segoe UI Light"/>
              </a:rPr>
              <a:t>330</a:t>
            </a:r>
            <a:r>
              <a:rPr lang="el-GR" sz="2400" b="1" dirty="0">
                <a:latin typeface="Segoe Condensed" panose="020B0606040200020203" pitchFamily="34" charset="0"/>
                <a:cs typeface="Segoe UI Light"/>
              </a:rPr>
              <a:t>Ω</a:t>
            </a:r>
            <a:endParaRPr lang="en-US" sz="2400" b="1" dirty="0">
              <a:latin typeface="Segoe Condensed" panose="020B0606040200020203" pitchFamily="34" charset="0"/>
              <a:cs typeface="Segoe UI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76523" y="4991848"/>
            <a:ext cx="1143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400" b="1" dirty="0">
                <a:latin typeface="Segoe Condensed" panose="020B0606040200020203" pitchFamily="34" charset="0"/>
                <a:cs typeface="Segoe UI Light"/>
              </a:rPr>
              <a:t>3.3M</a:t>
            </a:r>
            <a:r>
              <a:rPr lang="el-GR" sz="2400" b="1" dirty="0">
                <a:latin typeface="Segoe Condensed" panose="020B0606040200020203" pitchFamily="34" charset="0"/>
                <a:cs typeface="Segoe UI Light"/>
              </a:rPr>
              <a:t>Ω</a:t>
            </a:r>
            <a:endParaRPr lang="en-US" sz="2400" b="1" dirty="0">
              <a:latin typeface="Segoe Condensed" panose="020B0606040200020203" pitchFamily="34" charset="0"/>
              <a:cs typeface="Segoe UI Ligh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1389" y="6627168"/>
            <a:ext cx="273215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https://learn.sparkfun.com/tutorials/resistors </a:t>
            </a:r>
          </a:p>
        </p:txBody>
      </p:sp>
    </p:spTree>
    <p:extLst>
      <p:ext uri="{BB962C8B-B14F-4D97-AF65-F5344CB8AC3E}">
        <p14:creationId xmlns:p14="http://schemas.microsoft.com/office/powerpoint/2010/main" val="256253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B76A3FD1-AD51-4471-94A8-8D99FD46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1141857"/>
            <a:ext cx="12188952" cy="9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0DAA4D-B1CA-43EF-B810-A49B989C001C}"/>
              </a:ext>
            </a:extLst>
          </p:cNvPr>
          <p:cNvSpPr/>
          <p:nvPr/>
        </p:nvSpPr>
        <p:spPr>
          <a:xfrm>
            <a:off x="264040" y="585437"/>
            <a:ext cx="4827185" cy="6156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C68F8E4-9913-47D2-99E2-B3C76245C409}"/>
              </a:ext>
            </a:extLst>
          </p:cNvPr>
          <p:cNvSpPr txBox="1">
            <a:spLocks/>
          </p:cNvSpPr>
          <p:nvPr/>
        </p:nvSpPr>
        <p:spPr>
          <a:xfrm>
            <a:off x="364222" y="590449"/>
            <a:ext cx="11268706" cy="708436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 Neue" panose="020B0606020202050201" pitchFamily="34" charset="0"/>
                <a:ea typeface="+mn-ea"/>
                <a:cs typeface="+mn-cs"/>
              </a:rPr>
              <a:t>Different style resistor…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F93DDA-7E6B-4A13-BA21-8681DED138D5}"/>
              </a:ext>
            </a:extLst>
          </p:cNvPr>
          <p:cNvSpPr/>
          <p:nvPr/>
        </p:nvSpPr>
        <p:spPr>
          <a:xfrm>
            <a:off x="264041" y="271020"/>
            <a:ext cx="1051411" cy="4113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09AF7FB5-FA01-4B74-AAF2-F53B3406E47C}"/>
              </a:ext>
            </a:extLst>
          </p:cNvPr>
          <p:cNvSpPr txBox="1">
            <a:spLocks/>
          </p:cNvSpPr>
          <p:nvPr/>
        </p:nvSpPr>
        <p:spPr>
          <a:xfrm>
            <a:off x="366824" y="321066"/>
            <a:ext cx="4724401" cy="41136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dirty="0">
                <a:solidFill>
                  <a:prstClr val="white"/>
                </a:solidFill>
              </a:rPr>
              <a:t>Resistors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B8FC68-4B49-44FB-82C7-C57E0AC665ED}"/>
              </a:ext>
            </a:extLst>
          </p:cNvPr>
          <p:cNvSpPr txBox="1"/>
          <p:nvPr/>
        </p:nvSpPr>
        <p:spPr>
          <a:xfrm>
            <a:off x="121920" y="6536232"/>
            <a:ext cx="3472746" cy="200055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Source: @</a:t>
            </a:r>
            <a:r>
              <a:rPr lang="en-US" sz="700" dirty="0" err="1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TubeTimeUS</a:t>
            </a:r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, https://twitter.com/tubetimeus/status/1111785671650242560?s=11</a:t>
            </a:r>
          </a:p>
        </p:txBody>
      </p:sp>
    </p:spTree>
    <p:extLst>
      <p:ext uri="{BB962C8B-B14F-4D97-AF65-F5344CB8AC3E}">
        <p14:creationId xmlns:p14="http://schemas.microsoft.com/office/powerpoint/2010/main" val="2314053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B76A3FD1-AD51-4471-94A8-8D99FD46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1141857"/>
            <a:ext cx="12188952" cy="9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8FC68-4B49-44FB-82C7-C57E0AC665ED}"/>
              </a:ext>
            </a:extLst>
          </p:cNvPr>
          <p:cNvSpPr txBox="1"/>
          <p:nvPr/>
        </p:nvSpPr>
        <p:spPr>
          <a:xfrm>
            <a:off x="121920" y="6536232"/>
            <a:ext cx="3472746" cy="200055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Source: @</a:t>
            </a:r>
            <a:r>
              <a:rPr lang="en-US" sz="700" dirty="0" err="1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TubeTimeUS</a:t>
            </a:r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, https://twitter.com/tubetimeus/status/1111785671650242560?s=11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5B5833-2AC3-4A67-AD60-D6C749A43A6B}"/>
              </a:ext>
            </a:extLst>
          </p:cNvPr>
          <p:cNvSpPr/>
          <p:nvPr/>
        </p:nvSpPr>
        <p:spPr>
          <a:xfrm>
            <a:off x="266699" y="1918607"/>
            <a:ext cx="2552699" cy="62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Condensed" panose="020B0606040200020203" pitchFamily="34" charset="0"/>
              </a:rPr>
              <a:t>Conductive lead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962985-1219-467F-ACFD-5819B9F275AB}"/>
              </a:ext>
            </a:extLst>
          </p:cNvPr>
          <p:cNvCxnSpPr>
            <a:cxnSpLocks/>
          </p:cNvCxnSpPr>
          <p:nvPr/>
        </p:nvCxnSpPr>
        <p:spPr>
          <a:xfrm flipH="1">
            <a:off x="577850" y="2455888"/>
            <a:ext cx="238579" cy="858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D005A-42D6-40CD-8698-DAE607576220}"/>
              </a:ext>
            </a:extLst>
          </p:cNvPr>
          <p:cNvSpPr/>
          <p:nvPr/>
        </p:nvSpPr>
        <p:spPr>
          <a:xfrm>
            <a:off x="9590087" y="4642757"/>
            <a:ext cx="2384199" cy="67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Condensed" panose="020B0606040200020203" pitchFamily="34" charset="0"/>
              </a:rPr>
              <a:t>Conductive lead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23098-F096-40A7-BDDD-8688CB8BAFA8}"/>
              </a:ext>
            </a:extLst>
          </p:cNvPr>
          <p:cNvCxnSpPr>
            <a:cxnSpLocks/>
          </p:cNvCxnSpPr>
          <p:nvPr/>
        </p:nvCxnSpPr>
        <p:spPr>
          <a:xfrm flipH="1">
            <a:off x="10787289" y="3881917"/>
            <a:ext cx="238579" cy="858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BFA65-BECA-4C55-9CB6-354EB4C3868A}"/>
              </a:ext>
            </a:extLst>
          </p:cNvPr>
          <p:cNvCxnSpPr>
            <a:cxnSpLocks/>
          </p:cNvCxnSpPr>
          <p:nvPr/>
        </p:nvCxnSpPr>
        <p:spPr>
          <a:xfrm flipH="1">
            <a:off x="3053443" y="1390749"/>
            <a:ext cx="413658" cy="1213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D737E0-1384-4469-91D0-62E44D089F9C}"/>
              </a:ext>
            </a:extLst>
          </p:cNvPr>
          <p:cNvCxnSpPr>
            <a:cxnSpLocks/>
          </p:cNvCxnSpPr>
          <p:nvPr/>
        </p:nvCxnSpPr>
        <p:spPr>
          <a:xfrm>
            <a:off x="5495760" y="1450570"/>
            <a:ext cx="2839976" cy="1284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31618-AF8E-4F32-B7B9-B79D5181DB6F}"/>
              </a:ext>
            </a:extLst>
          </p:cNvPr>
          <p:cNvSpPr/>
          <p:nvPr/>
        </p:nvSpPr>
        <p:spPr>
          <a:xfrm>
            <a:off x="2819399" y="996043"/>
            <a:ext cx="3671209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Condensed" panose="020B0606040200020203" pitchFamily="34" charset="0"/>
              </a:rPr>
              <a:t>Conductive contact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0D105-92E5-4BD9-A824-D872DD6EDB32}"/>
              </a:ext>
            </a:extLst>
          </p:cNvPr>
          <p:cNvSpPr/>
          <p:nvPr/>
        </p:nvSpPr>
        <p:spPr>
          <a:xfrm>
            <a:off x="2179864" y="5170366"/>
            <a:ext cx="3131003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Condensed" panose="020B0606040200020203" pitchFamily="34" charset="0"/>
              </a:rPr>
              <a:t>Resistive material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3A0553-4CBB-431E-99CC-391749811320}"/>
              </a:ext>
            </a:extLst>
          </p:cNvPr>
          <p:cNvCxnSpPr>
            <a:cxnSpLocks/>
          </p:cNvCxnSpPr>
          <p:nvPr/>
        </p:nvCxnSpPr>
        <p:spPr>
          <a:xfrm flipH="1">
            <a:off x="4555671" y="3659443"/>
            <a:ext cx="1110343" cy="16555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B63153-8A2C-4587-B5D0-1A5C8DE75F13}"/>
              </a:ext>
            </a:extLst>
          </p:cNvPr>
          <p:cNvCxnSpPr>
            <a:cxnSpLocks/>
          </p:cNvCxnSpPr>
          <p:nvPr/>
        </p:nvCxnSpPr>
        <p:spPr>
          <a:xfrm>
            <a:off x="7675791" y="4579276"/>
            <a:ext cx="70530" cy="8281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C6598-504C-4B4D-B94E-EE261127AC9D}"/>
              </a:ext>
            </a:extLst>
          </p:cNvPr>
          <p:cNvSpPr/>
          <p:nvPr/>
        </p:nvSpPr>
        <p:spPr>
          <a:xfrm>
            <a:off x="6145554" y="5348084"/>
            <a:ext cx="3131003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Segoe Condensed" panose="020B0606040200020203" pitchFamily="34" charset="0"/>
              </a:rPr>
              <a:t>Insulating cover</a:t>
            </a:r>
          </a:p>
        </p:txBody>
      </p:sp>
    </p:spTree>
    <p:extLst>
      <p:ext uri="{BB962C8B-B14F-4D97-AF65-F5344CB8AC3E}">
        <p14:creationId xmlns:p14="http://schemas.microsoft.com/office/powerpoint/2010/main" val="3641219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B76A3FD1-AD51-4471-94A8-8D99FD46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" y="-1141857"/>
            <a:ext cx="12188952" cy="914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B8FC68-4B49-44FB-82C7-C57E0AC665ED}"/>
              </a:ext>
            </a:extLst>
          </p:cNvPr>
          <p:cNvSpPr txBox="1"/>
          <p:nvPr/>
        </p:nvSpPr>
        <p:spPr>
          <a:xfrm>
            <a:off x="121920" y="6536232"/>
            <a:ext cx="3472746" cy="200055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Source: @</a:t>
            </a:r>
            <a:r>
              <a:rPr lang="en-US" sz="700" dirty="0" err="1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TubeTimeUS</a:t>
            </a:r>
            <a:r>
              <a:rPr lang="en-US" sz="700" dirty="0">
                <a:solidFill>
                  <a:schemeClr val="bg1">
                    <a:lumMod val="95000"/>
                  </a:schemeClr>
                </a:solidFill>
                <a:latin typeface="Segoe UI Light"/>
                <a:cs typeface="Segoe UI Light"/>
              </a:rPr>
              <a:t>, https://twitter.com/tubetimeus/status/1111785671650242560?s=11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962985-1219-467F-ACFD-5819B9F275AB}"/>
              </a:ext>
            </a:extLst>
          </p:cNvPr>
          <p:cNvCxnSpPr>
            <a:cxnSpLocks/>
          </p:cNvCxnSpPr>
          <p:nvPr/>
        </p:nvCxnSpPr>
        <p:spPr>
          <a:xfrm flipH="1">
            <a:off x="577850" y="2455888"/>
            <a:ext cx="238579" cy="858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D005A-42D6-40CD-8698-DAE607576220}"/>
              </a:ext>
            </a:extLst>
          </p:cNvPr>
          <p:cNvSpPr/>
          <p:nvPr/>
        </p:nvSpPr>
        <p:spPr>
          <a:xfrm>
            <a:off x="9619066" y="4570164"/>
            <a:ext cx="2384199" cy="672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lead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23098-F096-40A7-BDDD-8688CB8BAFA8}"/>
              </a:ext>
            </a:extLst>
          </p:cNvPr>
          <p:cNvCxnSpPr>
            <a:cxnSpLocks/>
          </p:cNvCxnSpPr>
          <p:nvPr/>
        </p:nvCxnSpPr>
        <p:spPr>
          <a:xfrm flipH="1">
            <a:off x="10787289" y="3881917"/>
            <a:ext cx="238579" cy="8587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BFA65-BECA-4C55-9CB6-354EB4C3868A}"/>
              </a:ext>
            </a:extLst>
          </p:cNvPr>
          <p:cNvCxnSpPr>
            <a:cxnSpLocks/>
          </p:cNvCxnSpPr>
          <p:nvPr/>
        </p:nvCxnSpPr>
        <p:spPr>
          <a:xfrm flipH="1">
            <a:off x="3053443" y="1390749"/>
            <a:ext cx="413658" cy="121365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D737E0-1384-4469-91D0-62E44D089F9C}"/>
              </a:ext>
            </a:extLst>
          </p:cNvPr>
          <p:cNvCxnSpPr>
            <a:cxnSpLocks/>
          </p:cNvCxnSpPr>
          <p:nvPr/>
        </p:nvCxnSpPr>
        <p:spPr>
          <a:xfrm>
            <a:off x="5495760" y="1450570"/>
            <a:ext cx="2839976" cy="128446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31618-AF8E-4F32-B7B9-B79D5181DB6F}"/>
              </a:ext>
            </a:extLst>
          </p:cNvPr>
          <p:cNvSpPr/>
          <p:nvPr/>
        </p:nvSpPr>
        <p:spPr>
          <a:xfrm>
            <a:off x="2933699" y="1326579"/>
            <a:ext cx="3671209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contacts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0D105-92E5-4BD9-A824-D872DD6EDB32}"/>
              </a:ext>
            </a:extLst>
          </p:cNvPr>
          <p:cNvSpPr/>
          <p:nvPr/>
        </p:nvSpPr>
        <p:spPr>
          <a:xfrm>
            <a:off x="2179864" y="5170366"/>
            <a:ext cx="3131003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Resistive material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3A0553-4CBB-431E-99CC-391749811320}"/>
              </a:ext>
            </a:extLst>
          </p:cNvPr>
          <p:cNvCxnSpPr>
            <a:cxnSpLocks/>
          </p:cNvCxnSpPr>
          <p:nvPr/>
        </p:nvCxnSpPr>
        <p:spPr>
          <a:xfrm flipH="1">
            <a:off x="4555671" y="3659443"/>
            <a:ext cx="1110343" cy="16555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B63153-8A2C-4587-B5D0-1A5C8DE75F13}"/>
              </a:ext>
            </a:extLst>
          </p:cNvPr>
          <p:cNvCxnSpPr>
            <a:cxnSpLocks/>
          </p:cNvCxnSpPr>
          <p:nvPr/>
        </p:nvCxnSpPr>
        <p:spPr>
          <a:xfrm>
            <a:off x="7675791" y="4579276"/>
            <a:ext cx="70530" cy="8281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C6598-504C-4B4D-B94E-EE261127AC9D}"/>
              </a:ext>
            </a:extLst>
          </p:cNvPr>
          <p:cNvSpPr/>
          <p:nvPr/>
        </p:nvSpPr>
        <p:spPr>
          <a:xfrm>
            <a:off x="6145554" y="5348084"/>
            <a:ext cx="3131003" cy="637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Insulating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5B5833-2AC3-4A67-AD60-D6C749A43A6B}"/>
              </a:ext>
            </a:extLst>
          </p:cNvPr>
          <p:cNvSpPr/>
          <p:nvPr/>
        </p:nvSpPr>
        <p:spPr>
          <a:xfrm>
            <a:off x="121920" y="2143378"/>
            <a:ext cx="2552699" cy="625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lead</a:t>
            </a:r>
          </a:p>
        </p:txBody>
      </p:sp>
    </p:spTree>
    <p:extLst>
      <p:ext uri="{BB962C8B-B14F-4D97-AF65-F5344CB8AC3E}">
        <p14:creationId xmlns:p14="http://schemas.microsoft.com/office/powerpoint/2010/main" val="3749144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9E9E0A-A9FD-4A9F-80A5-3FE5A01F4094}"/>
              </a:ext>
            </a:extLst>
          </p:cNvPr>
          <p:cNvSpPr/>
          <p:nvPr/>
        </p:nvSpPr>
        <p:spPr>
          <a:xfrm>
            <a:off x="63795" y="1481470"/>
            <a:ext cx="14509898" cy="35087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B76A3FD1-AD51-4471-94A8-8D99FD462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89" b="16649"/>
          <a:stretch/>
        </p:blipFill>
        <p:spPr bwMode="auto">
          <a:xfrm>
            <a:off x="180754" y="1690577"/>
            <a:ext cx="6751674" cy="31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962985-1219-467F-ACFD-5819B9F275AB}"/>
              </a:ext>
            </a:extLst>
          </p:cNvPr>
          <p:cNvCxnSpPr>
            <a:cxnSpLocks/>
          </p:cNvCxnSpPr>
          <p:nvPr/>
        </p:nvCxnSpPr>
        <p:spPr>
          <a:xfrm flipH="1">
            <a:off x="499991" y="2620665"/>
            <a:ext cx="132153" cy="4756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D23098-F096-40A7-BDDD-8688CB8BAFA8}"/>
              </a:ext>
            </a:extLst>
          </p:cNvPr>
          <p:cNvCxnSpPr>
            <a:cxnSpLocks/>
          </p:cNvCxnSpPr>
          <p:nvPr/>
        </p:nvCxnSpPr>
        <p:spPr>
          <a:xfrm flipH="1">
            <a:off x="6155178" y="3410568"/>
            <a:ext cx="132153" cy="4756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57BFA65-BECA-4C55-9CB6-354EB4C3868A}"/>
              </a:ext>
            </a:extLst>
          </p:cNvPr>
          <p:cNvCxnSpPr>
            <a:cxnSpLocks/>
          </p:cNvCxnSpPr>
          <p:nvPr/>
        </p:nvCxnSpPr>
        <p:spPr>
          <a:xfrm flipH="1">
            <a:off x="1871265" y="2030666"/>
            <a:ext cx="229132" cy="67226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D737E0-1384-4469-91D0-62E44D089F9C}"/>
              </a:ext>
            </a:extLst>
          </p:cNvPr>
          <p:cNvCxnSpPr>
            <a:cxnSpLocks/>
          </p:cNvCxnSpPr>
          <p:nvPr/>
        </p:nvCxnSpPr>
        <p:spPr>
          <a:xfrm>
            <a:off x="3224108" y="2063802"/>
            <a:ext cx="1573112" cy="71148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8E31618-AF8E-4F32-B7B9-B79D5181DB6F}"/>
              </a:ext>
            </a:extLst>
          </p:cNvPr>
          <p:cNvSpPr/>
          <p:nvPr/>
        </p:nvSpPr>
        <p:spPr>
          <a:xfrm>
            <a:off x="1804937" y="1995121"/>
            <a:ext cx="2033547" cy="35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contacts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800D105-92E5-4BD9-A824-D872DD6EDB32}"/>
              </a:ext>
            </a:extLst>
          </p:cNvPr>
          <p:cNvSpPr/>
          <p:nvPr/>
        </p:nvSpPr>
        <p:spPr>
          <a:xfrm>
            <a:off x="1088145" y="4124263"/>
            <a:ext cx="2033547" cy="34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Resistive material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3A0553-4CBB-431E-99CC-391749811320}"/>
              </a:ext>
            </a:extLst>
          </p:cNvPr>
          <p:cNvCxnSpPr>
            <a:cxnSpLocks/>
          </p:cNvCxnSpPr>
          <p:nvPr/>
        </p:nvCxnSpPr>
        <p:spPr>
          <a:xfrm flipH="1">
            <a:off x="2703376" y="3287335"/>
            <a:ext cx="615038" cy="9170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AB63153-8A2C-4587-B5D0-1A5C8DE75F13}"/>
              </a:ext>
            </a:extLst>
          </p:cNvPr>
          <p:cNvCxnSpPr>
            <a:cxnSpLocks/>
          </p:cNvCxnSpPr>
          <p:nvPr/>
        </p:nvCxnSpPr>
        <p:spPr>
          <a:xfrm>
            <a:off x="4431665" y="3796847"/>
            <a:ext cx="39068" cy="4587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72C6598-504C-4B4D-B94E-EE261127AC9D}"/>
              </a:ext>
            </a:extLst>
          </p:cNvPr>
          <p:cNvSpPr/>
          <p:nvPr/>
        </p:nvSpPr>
        <p:spPr>
          <a:xfrm>
            <a:off x="3584040" y="4222703"/>
            <a:ext cx="1734317" cy="35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Insulating cover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5B5833-2AC3-4A67-AD60-D6C749A43A6B}"/>
              </a:ext>
            </a:extLst>
          </p:cNvPr>
          <p:cNvSpPr/>
          <p:nvPr/>
        </p:nvSpPr>
        <p:spPr>
          <a:xfrm>
            <a:off x="247443" y="2447560"/>
            <a:ext cx="1413985" cy="3462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0" rIns="9144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lead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26D005A-42D6-40CD-8698-DAE607576220}"/>
              </a:ext>
            </a:extLst>
          </p:cNvPr>
          <p:cNvSpPr/>
          <p:nvPr/>
        </p:nvSpPr>
        <p:spPr>
          <a:xfrm>
            <a:off x="5340814" y="3711713"/>
            <a:ext cx="1510372" cy="4125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" tIns="91440" rIns="9144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lead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7879551-B327-4857-8ED4-3CDFDE5342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76" b="18259"/>
          <a:stretch/>
        </p:blipFill>
        <p:spPr bwMode="auto">
          <a:xfrm>
            <a:off x="7045454" y="1689564"/>
            <a:ext cx="7009836" cy="31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F32CDE2-4A99-4D28-BC9E-EC6EDE057FA8}"/>
              </a:ext>
            </a:extLst>
          </p:cNvPr>
          <p:cNvCxnSpPr>
            <a:cxnSpLocks/>
          </p:cNvCxnSpPr>
          <p:nvPr/>
        </p:nvCxnSpPr>
        <p:spPr>
          <a:xfrm flipH="1">
            <a:off x="8261341" y="1854016"/>
            <a:ext cx="321307" cy="115145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7DFC5E1-D646-4774-984E-D7E1DDFD0512}"/>
              </a:ext>
            </a:extLst>
          </p:cNvPr>
          <p:cNvCxnSpPr>
            <a:cxnSpLocks/>
          </p:cNvCxnSpPr>
          <p:nvPr/>
        </p:nvCxnSpPr>
        <p:spPr>
          <a:xfrm>
            <a:off x="9706359" y="1887152"/>
            <a:ext cx="3088153" cy="12667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477106E-3BAE-4390-AF1F-EBFFD33A40F1}"/>
              </a:ext>
            </a:extLst>
          </p:cNvPr>
          <p:cNvSpPr/>
          <p:nvPr/>
        </p:nvSpPr>
        <p:spPr>
          <a:xfrm>
            <a:off x="8287188" y="1818471"/>
            <a:ext cx="2033547" cy="35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Conductive contacts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03C862-A71E-491A-8D59-76EA91FFC65F}"/>
              </a:ext>
            </a:extLst>
          </p:cNvPr>
          <p:cNvCxnSpPr>
            <a:cxnSpLocks/>
          </p:cNvCxnSpPr>
          <p:nvPr/>
        </p:nvCxnSpPr>
        <p:spPr>
          <a:xfrm>
            <a:off x="8528125" y="3973496"/>
            <a:ext cx="39068" cy="4587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2C18ACD-7162-47D6-BC47-C9632A8C8050}"/>
              </a:ext>
            </a:extLst>
          </p:cNvPr>
          <p:cNvCxnSpPr>
            <a:cxnSpLocks/>
          </p:cNvCxnSpPr>
          <p:nvPr/>
        </p:nvCxnSpPr>
        <p:spPr>
          <a:xfrm>
            <a:off x="10788106" y="3484803"/>
            <a:ext cx="804824" cy="70269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34D0594-A8DD-49AB-9D32-29D1D4590A49}"/>
              </a:ext>
            </a:extLst>
          </p:cNvPr>
          <p:cNvSpPr/>
          <p:nvPr/>
        </p:nvSpPr>
        <p:spPr>
          <a:xfrm>
            <a:off x="10417178" y="3973496"/>
            <a:ext cx="2033547" cy="346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Resistive material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7679B8-0B8F-4265-BA75-E12AF04E6878}"/>
              </a:ext>
            </a:extLst>
          </p:cNvPr>
          <p:cNvSpPr/>
          <p:nvPr/>
        </p:nvSpPr>
        <p:spPr>
          <a:xfrm>
            <a:off x="7680500" y="4399352"/>
            <a:ext cx="1734317" cy="3532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Bebas Neue" panose="020B0606020202050201" pitchFamily="34" charset="0"/>
              </a:rPr>
              <a:t>Insulating cover</a:t>
            </a:r>
          </a:p>
        </p:txBody>
      </p:sp>
    </p:spTree>
    <p:extLst>
      <p:ext uri="{BB962C8B-B14F-4D97-AF65-F5344CB8AC3E}">
        <p14:creationId xmlns:p14="http://schemas.microsoft.com/office/powerpoint/2010/main" val="44900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3CF097-2854-4BE0-BE14-6238B19B823D}"/>
              </a:ext>
            </a:extLst>
          </p:cNvPr>
          <p:cNvSpPr/>
          <p:nvPr/>
        </p:nvSpPr>
        <p:spPr>
          <a:xfrm>
            <a:off x="-1408814" y="753138"/>
            <a:ext cx="14509898" cy="5307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2F6136-9B65-43B4-B79A-DA66D88617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7"/>
          <a:stretch/>
        </p:blipFill>
        <p:spPr>
          <a:xfrm>
            <a:off x="-395606" y="994143"/>
            <a:ext cx="8814430" cy="4609213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2592FE92-D005-47C1-9D7F-0CD17EDC44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74" b="14109"/>
          <a:stretch/>
        </p:blipFill>
        <p:spPr>
          <a:xfrm>
            <a:off x="8640092" y="994144"/>
            <a:ext cx="3798739" cy="460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4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4932</TotalTime>
  <Words>852</Words>
  <Application>Microsoft Office PowerPoint</Application>
  <PresentationFormat>Widescreen</PresentationFormat>
  <Paragraphs>118</Paragraphs>
  <Slides>18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Bebas Neue</vt:lpstr>
      <vt:lpstr>Calibri</vt:lpstr>
      <vt:lpstr>Calibri Light</vt:lpstr>
      <vt:lpstr>Cambria Math</vt:lpstr>
      <vt:lpstr>Museo Sans 100</vt:lpstr>
      <vt:lpstr>Segoe Condensed</vt:lpstr>
      <vt:lpstr>Segoe UI Light</vt:lpstr>
      <vt:lpstr>Segoe UI Semibold</vt:lpstr>
      <vt:lpstr>Office Theme</vt:lpstr>
      <vt:lpstr>What is a resistor?</vt:lpstr>
      <vt:lpstr>What is a resistor?</vt:lpstr>
      <vt:lpstr>What is a resistor?</vt:lpstr>
      <vt:lpstr>Resistor Composition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Exercise: Reading a resistor’s value</vt:lpstr>
      <vt:lpstr>Reading a resistor’s value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20</cp:revision>
  <dcterms:created xsi:type="dcterms:W3CDTF">2021-04-02T20:28:29Z</dcterms:created>
  <dcterms:modified xsi:type="dcterms:W3CDTF">2021-04-06T16:34:54Z</dcterms:modified>
</cp:coreProperties>
</file>